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45"/>
  </p:notesMasterIdLst>
  <p:handoutMasterIdLst>
    <p:handoutMasterId r:id="rId46"/>
  </p:handoutMasterIdLst>
  <p:sldIdLst>
    <p:sldId id="256" r:id="rId5"/>
    <p:sldId id="711" r:id="rId6"/>
    <p:sldId id="712" r:id="rId7"/>
    <p:sldId id="715" r:id="rId8"/>
    <p:sldId id="716" r:id="rId9"/>
    <p:sldId id="486" r:id="rId10"/>
    <p:sldId id="488" r:id="rId11"/>
    <p:sldId id="755" r:id="rId12"/>
    <p:sldId id="767" r:id="rId13"/>
    <p:sldId id="768" r:id="rId14"/>
    <p:sldId id="757" r:id="rId15"/>
    <p:sldId id="770" r:id="rId16"/>
    <p:sldId id="771" r:id="rId17"/>
    <p:sldId id="769" r:id="rId18"/>
    <p:sldId id="758" r:id="rId19"/>
    <p:sldId id="759" r:id="rId20"/>
    <p:sldId id="772" r:id="rId21"/>
    <p:sldId id="760" r:id="rId22"/>
    <p:sldId id="773" r:id="rId23"/>
    <p:sldId id="774" r:id="rId24"/>
    <p:sldId id="775" r:id="rId25"/>
    <p:sldId id="777" r:id="rId26"/>
    <p:sldId id="778" r:id="rId27"/>
    <p:sldId id="779" r:id="rId28"/>
    <p:sldId id="762" r:id="rId29"/>
    <p:sldId id="763" r:id="rId30"/>
    <p:sldId id="764" r:id="rId31"/>
    <p:sldId id="780" r:id="rId32"/>
    <p:sldId id="781" r:id="rId33"/>
    <p:sldId id="782" r:id="rId34"/>
    <p:sldId id="783" r:id="rId35"/>
    <p:sldId id="765" r:id="rId36"/>
    <p:sldId id="784" r:id="rId37"/>
    <p:sldId id="766" r:id="rId38"/>
    <p:sldId id="785" r:id="rId39"/>
    <p:sldId id="786" r:id="rId40"/>
    <p:sldId id="787" r:id="rId41"/>
    <p:sldId id="788" r:id="rId42"/>
    <p:sldId id="789" r:id="rId43"/>
    <p:sldId id="754" r:id="rId44"/>
  </p:sldIdLst>
  <p:sldSz cx="9144000" cy="6858000" type="screen4x3"/>
  <p:notesSz cx="9928225" cy="6797675"/>
  <p:custDataLst>
    <p:tags r:id="rId47"/>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8B8B"/>
    <a:srgbClr val="DE0000"/>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94" autoAdjust="0"/>
    <p:restoredTop sz="94646" autoAdjust="0"/>
  </p:normalViewPr>
  <p:slideViewPr>
    <p:cSldViewPr>
      <p:cViewPr varScale="1">
        <p:scale>
          <a:sx n="74" d="100"/>
          <a:sy n="74" d="100"/>
        </p:scale>
        <p:origin x="1590" y="72"/>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gs" Target="tags/tag1.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10/08/2018</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8/10/2018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8858965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24575748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25374911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9234826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27003128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28958282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3246399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1325897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28000714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E6C00DB4-E585-43D3-9A29-E1C42556C769}" type="slidenum">
              <a:rPr lang="en-GB" smtClean="0"/>
              <a:pPr>
                <a:defRPr/>
              </a:pPr>
              <a:t>19</a:t>
            </a:fld>
            <a:endParaRPr lang="en-GB" dirty="0"/>
          </a:p>
        </p:txBody>
      </p:sp>
    </p:spTree>
    <p:extLst>
      <p:ext uri="{BB962C8B-B14F-4D97-AF65-F5344CB8AC3E}">
        <p14:creationId xmlns:p14="http://schemas.microsoft.com/office/powerpoint/2010/main" val="13712267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4021634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32712285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28650721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33610827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20118095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8453101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3374744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19849235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21639734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21639914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2286229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1748544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28171018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5919164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19966517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40305235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16871393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15066895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E6C00DB4-E585-43D3-9A29-E1C42556C769}" type="slidenum">
              <a:rPr lang="en-GB" smtClean="0"/>
              <a:pPr>
                <a:defRPr/>
              </a:pPr>
              <a:t>36</a:t>
            </a:fld>
            <a:endParaRPr lang="en-GB" dirty="0"/>
          </a:p>
        </p:txBody>
      </p:sp>
    </p:spTree>
    <p:extLst>
      <p:ext uri="{BB962C8B-B14F-4D97-AF65-F5344CB8AC3E}">
        <p14:creationId xmlns:p14="http://schemas.microsoft.com/office/powerpoint/2010/main" val="6367034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E6C00DB4-E585-43D3-9A29-E1C42556C769}" type="slidenum">
              <a:rPr lang="en-GB" smtClean="0"/>
              <a:pPr>
                <a:defRPr/>
              </a:pPr>
              <a:t>37</a:t>
            </a:fld>
            <a:endParaRPr lang="en-GB" dirty="0"/>
          </a:p>
        </p:txBody>
      </p:sp>
    </p:spTree>
    <p:extLst>
      <p:ext uri="{BB962C8B-B14F-4D97-AF65-F5344CB8AC3E}">
        <p14:creationId xmlns:p14="http://schemas.microsoft.com/office/powerpoint/2010/main" val="29128454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E6C00DB4-E585-43D3-9A29-E1C42556C769}" type="slidenum">
              <a:rPr lang="en-GB" smtClean="0"/>
              <a:pPr>
                <a:defRPr/>
              </a:pPr>
              <a:t>38</a:t>
            </a:fld>
            <a:endParaRPr lang="en-GB" dirty="0"/>
          </a:p>
        </p:txBody>
      </p:sp>
    </p:spTree>
    <p:extLst>
      <p:ext uri="{BB962C8B-B14F-4D97-AF65-F5344CB8AC3E}">
        <p14:creationId xmlns:p14="http://schemas.microsoft.com/office/powerpoint/2010/main" val="1800553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E6C00DB4-E585-43D3-9A29-E1C42556C769}" type="slidenum">
              <a:rPr lang="en-GB" smtClean="0"/>
              <a:pPr>
                <a:defRPr/>
              </a:pPr>
              <a:t>39</a:t>
            </a:fld>
            <a:endParaRPr lang="en-GB" dirty="0"/>
          </a:p>
        </p:txBody>
      </p:sp>
    </p:spTree>
    <p:extLst>
      <p:ext uri="{BB962C8B-B14F-4D97-AF65-F5344CB8AC3E}">
        <p14:creationId xmlns:p14="http://schemas.microsoft.com/office/powerpoint/2010/main" val="32810917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7083893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14743080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1172286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932047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14692896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1509777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34354214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slide" Target="../slides/slide15.xml"/><Relationship Id="rId13" Type="http://schemas.openxmlformats.org/officeDocument/2006/relationships/slide" Target="../slides/slide26.xml"/><Relationship Id="rId3" Type="http://schemas.openxmlformats.org/officeDocument/2006/relationships/slide" Target="../slides/slide8.xml"/><Relationship Id="rId7" Type="http://schemas.openxmlformats.org/officeDocument/2006/relationships/slide" Target="../slides/slide11.xml"/><Relationship Id="rId12" Type="http://schemas.openxmlformats.org/officeDocument/2006/relationships/slide" Target="../slides/slide24.xml"/><Relationship Id="rId2"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34.xml"/><Relationship Id="rId11" Type="http://schemas.openxmlformats.org/officeDocument/2006/relationships/slide" Target="../slides/slide20.xml"/><Relationship Id="rId5" Type="http://schemas.openxmlformats.org/officeDocument/2006/relationships/slide" Target="../slides/slide32.xml"/><Relationship Id="rId10" Type="http://schemas.openxmlformats.org/officeDocument/2006/relationships/slide" Target="../slides/slide18.xml"/><Relationship Id="rId4" Type="http://schemas.openxmlformats.org/officeDocument/2006/relationships/slide" Target="../slides/slide29.xml"/><Relationship Id="rId9" Type="http://schemas.openxmlformats.org/officeDocument/2006/relationships/slide" Target="../slides/slide16.xml"/><Relationship Id="rId14" Type="http://schemas.openxmlformats.org/officeDocument/2006/relationships/slide" Target="../slides/slide27.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www.google.co.uk/url?sa=i&amp;rct=j&amp;q=ocr+nationals+in+ict+level+02+logo&amp;source=images&amp;cd=&amp;docid=V5m_yCYP-aE2_M&amp;tbnid=DTQOd6LrYrDCGM:&amp;ved=0CAUQjRw&amp;url=http://decv.co.uk/courses/test/&amp;ei=zegkUtL5EcaR0AX1yoCoCA&amp;bvm=bv.51495398,d.d2k&amp;psig=AFQjCNE5H51wUL1lgYhDZQ2VHp_BrKAYtA&amp;ust=1378236999184474" TargetMode="External"/><Relationship Id="rId2" Type="http://schemas.openxmlformats.org/officeDocument/2006/relationships/slide" Target="../slides/slide6.xml"/><Relationship Id="rId1" Type="http://schemas.openxmlformats.org/officeDocument/2006/relationships/slideMaster" Target="../slideMasters/slideMaster1.xml"/><Relationship Id="rId4" Type="http://schemas.openxmlformats.org/officeDocument/2006/relationships/image" Target="../media/image2.gi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Title 6"/>
          <p:cNvSpPr>
            <a:spLocks noGrp="1"/>
          </p:cNvSpPr>
          <p:nvPr>
            <p:ph type="title"/>
          </p:nvPr>
        </p:nvSpPr>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latin typeface="Calibri" pitchFamily="34" charset="0"/>
                <a:cs typeface="Calibri"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cs typeface="Calibri" pitchFamily="34" charset="0"/>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cs typeface="Calibri" pitchFamily="34"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70266" y="72008"/>
            <a:ext cx="8859452"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14" name="Round Same Side Corner Rectangle 13">
            <a:hlinkClick r:id="rId2" action="ppaction://hlinksldjump"/>
          </p:cNvPr>
          <p:cNvSpPr/>
          <p:nvPr userDrawn="1"/>
        </p:nvSpPr>
        <p:spPr>
          <a:xfrm>
            <a:off x="7286724" y="620688"/>
            <a:ext cx="797170"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Task</a:t>
            </a:r>
            <a:r>
              <a:rPr lang="en-GB" sz="1200" b="1" baseline="0" dirty="0" smtClean="0">
                <a:latin typeface="Arial" panose="020B0604020202020204" pitchFamily="34" charset="0"/>
                <a:cs typeface="Arial" panose="020B0604020202020204" pitchFamily="34" charset="0"/>
              </a:rPr>
              <a:t> List</a:t>
            </a:r>
            <a:endParaRPr lang="en-GB" sz="2000" b="1" dirty="0">
              <a:latin typeface="Arial" panose="020B0604020202020204" pitchFamily="34" charset="0"/>
              <a:cs typeface="Arial" panose="020B0604020202020204" pitchFamily="34" charset="0"/>
            </a:endParaRPr>
          </a:p>
        </p:txBody>
      </p:sp>
      <p:sp>
        <p:nvSpPr>
          <p:cNvPr id="12" name="Round Same Side Corner Rectangle 11">
            <a:hlinkClick r:id="rId3" action="ppaction://hlinksldjump"/>
          </p:cNvPr>
          <p:cNvSpPr/>
          <p:nvPr userDrawn="1"/>
        </p:nvSpPr>
        <p:spPr>
          <a:xfrm>
            <a:off x="217476" y="620688"/>
            <a:ext cx="53866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P1.1</a:t>
            </a:r>
            <a:endParaRPr lang="en-GB" sz="1200" b="1" dirty="0">
              <a:latin typeface="Arial" panose="020B0604020202020204" pitchFamily="34" charset="0"/>
              <a:cs typeface="Arial" panose="020B0604020202020204" pitchFamily="34" charset="0"/>
            </a:endParaRPr>
          </a:p>
        </p:txBody>
      </p:sp>
      <p:sp>
        <p:nvSpPr>
          <p:cNvPr id="16" name="Round Same Side Corner Rectangle 15">
            <a:hlinkClick r:id="rId4" action="ppaction://hlinksldjump"/>
          </p:cNvPr>
          <p:cNvSpPr/>
          <p:nvPr userDrawn="1"/>
        </p:nvSpPr>
        <p:spPr>
          <a:xfrm>
            <a:off x="5508104" y="620688"/>
            <a:ext cx="543224" cy="357190"/>
          </a:xfrm>
          <a:prstGeom prst="round2SameRect">
            <a:avLst/>
          </a:prstGeom>
          <a:gradFill>
            <a:gsLst>
              <a:gs pos="0">
                <a:srgbClr val="C00000"/>
              </a:gs>
              <a:gs pos="41000">
                <a:srgbClr val="DE0000"/>
              </a:gs>
              <a:gs pos="71000">
                <a:srgbClr val="FF8B8B"/>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solidFill>
                  <a:schemeClr val="bg1"/>
                </a:solidFill>
                <a:latin typeface="Arial" panose="020B0604020202020204" pitchFamily="34" charset="0"/>
                <a:cs typeface="Arial" panose="020B0604020202020204" pitchFamily="34" charset="0"/>
              </a:rPr>
              <a:t>M1.1</a:t>
            </a:r>
            <a:endParaRPr lang="en-GB" sz="1200" b="1" dirty="0">
              <a:solidFill>
                <a:schemeClr val="bg1"/>
              </a:solidFill>
              <a:latin typeface="Arial" panose="020B0604020202020204" pitchFamily="34" charset="0"/>
              <a:cs typeface="Arial" panose="020B0604020202020204" pitchFamily="34" charset="0"/>
            </a:endParaRPr>
          </a:p>
        </p:txBody>
      </p:sp>
      <p:sp>
        <p:nvSpPr>
          <p:cNvPr id="35" name="Round Same Side Corner Rectangle 34">
            <a:hlinkClick r:id="rId5" action="ppaction://hlinksldjump"/>
          </p:cNvPr>
          <p:cNvSpPr/>
          <p:nvPr userDrawn="1"/>
        </p:nvSpPr>
        <p:spPr>
          <a:xfrm>
            <a:off x="6100978" y="620688"/>
            <a:ext cx="543224" cy="357190"/>
          </a:xfrm>
          <a:prstGeom prst="round2SameRect">
            <a:avLst/>
          </a:prstGeom>
          <a:gradFill>
            <a:gsLst>
              <a:gs pos="0">
                <a:srgbClr val="C00000"/>
              </a:gs>
              <a:gs pos="41000">
                <a:srgbClr val="DE0000"/>
              </a:gs>
              <a:gs pos="71000">
                <a:srgbClr val="FF8B8B"/>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solidFill>
                  <a:schemeClr val="bg1"/>
                </a:solidFill>
                <a:latin typeface="Arial" panose="020B0604020202020204" pitchFamily="34" charset="0"/>
                <a:cs typeface="Arial" panose="020B0604020202020204" pitchFamily="34" charset="0"/>
              </a:rPr>
              <a:t>M1.2</a:t>
            </a:r>
            <a:endParaRPr lang="en-GB" sz="1200" b="1" dirty="0">
              <a:solidFill>
                <a:schemeClr val="bg1"/>
              </a:solidFill>
              <a:latin typeface="Arial" panose="020B0604020202020204" pitchFamily="34" charset="0"/>
              <a:cs typeface="Arial" panose="020B0604020202020204" pitchFamily="34" charset="0"/>
            </a:endParaRPr>
          </a:p>
        </p:txBody>
      </p:sp>
      <p:sp>
        <p:nvSpPr>
          <p:cNvPr id="36" name="Round Same Side Corner Rectangle 35">
            <a:hlinkClick r:id="rId6" action="ppaction://hlinksldjump"/>
          </p:cNvPr>
          <p:cNvSpPr/>
          <p:nvPr userDrawn="1"/>
        </p:nvSpPr>
        <p:spPr>
          <a:xfrm>
            <a:off x="6693852" y="620688"/>
            <a:ext cx="543224" cy="357190"/>
          </a:xfrm>
          <a:prstGeom prst="round2SameRect">
            <a:avLst/>
          </a:prstGeom>
          <a:gradFill>
            <a:gsLst>
              <a:gs pos="0">
                <a:srgbClr val="C00000"/>
              </a:gs>
              <a:gs pos="41000">
                <a:srgbClr val="DE0000"/>
              </a:gs>
              <a:gs pos="71000">
                <a:srgbClr val="FF8B8B"/>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solidFill>
                  <a:schemeClr val="bg1"/>
                </a:solidFill>
                <a:latin typeface="Arial" panose="020B0604020202020204" pitchFamily="34" charset="0"/>
                <a:cs typeface="Arial" panose="020B0604020202020204" pitchFamily="34" charset="0"/>
              </a:rPr>
              <a:t>M1.3</a:t>
            </a:r>
            <a:endParaRPr lang="en-GB" sz="1200" b="1" dirty="0">
              <a:solidFill>
                <a:schemeClr val="bg1"/>
              </a:solidFill>
              <a:latin typeface="Arial" panose="020B0604020202020204" pitchFamily="34" charset="0"/>
              <a:cs typeface="Arial" panose="020B0604020202020204" pitchFamily="34" charset="0"/>
            </a:endParaRPr>
          </a:p>
        </p:txBody>
      </p:sp>
      <p:sp>
        <p:nvSpPr>
          <p:cNvPr id="37" name="Round Same Side Corner Rectangle 36">
            <a:hlinkClick r:id="rId7" action="ppaction://hlinksldjump"/>
          </p:cNvPr>
          <p:cNvSpPr/>
          <p:nvPr userDrawn="1"/>
        </p:nvSpPr>
        <p:spPr>
          <a:xfrm>
            <a:off x="805795" y="620688"/>
            <a:ext cx="53866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P1.2</a:t>
            </a:r>
            <a:endParaRPr lang="en-GB" sz="1200" b="1" dirty="0">
              <a:latin typeface="Arial" panose="020B0604020202020204" pitchFamily="34" charset="0"/>
              <a:cs typeface="Arial" panose="020B0604020202020204" pitchFamily="34" charset="0"/>
            </a:endParaRPr>
          </a:p>
        </p:txBody>
      </p:sp>
      <p:sp>
        <p:nvSpPr>
          <p:cNvPr id="10" name="Round Same Side Corner Rectangle 9">
            <a:hlinkClick r:id="rId8" action="ppaction://hlinksldjump"/>
          </p:cNvPr>
          <p:cNvSpPr/>
          <p:nvPr userDrawn="1"/>
        </p:nvSpPr>
        <p:spPr>
          <a:xfrm>
            <a:off x="1394114" y="620688"/>
            <a:ext cx="53866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P1.3</a:t>
            </a:r>
            <a:endParaRPr lang="en-GB" sz="1200" b="1" dirty="0">
              <a:latin typeface="Arial" panose="020B0604020202020204" pitchFamily="34" charset="0"/>
              <a:cs typeface="Arial" panose="020B0604020202020204" pitchFamily="34" charset="0"/>
            </a:endParaRPr>
          </a:p>
        </p:txBody>
      </p:sp>
      <p:sp>
        <p:nvSpPr>
          <p:cNvPr id="11" name="Round Same Side Corner Rectangle 10">
            <a:hlinkClick r:id="rId9" action="ppaction://hlinksldjump"/>
          </p:cNvPr>
          <p:cNvSpPr/>
          <p:nvPr userDrawn="1"/>
        </p:nvSpPr>
        <p:spPr>
          <a:xfrm>
            <a:off x="1982433" y="620688"/>
            <a:ext cx="53866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P1.4</a:t>
            </a:r>
            <a:endParaRPr lang="en-GB" sz="1200" b="1" dirty="0">
              <a:latin typeface="Arial" panose="020B0604020202020204" pitchFamily="34" charset="0"/>
              <a:cs typeface="Arial" panose="020B0604020202020204" pitchFamily="34" charset="0"/>
            </a:endParaRPr>
          </a:p>
        </p:txBody>
      </p:sp>
      <p:sp>
        <p:nvSpPr>
          <p:cNvPr id="13" name="Round Same Side Corner Rectangle 12">
            <a:hlinkClick r:id="rId10" action="ppaction://hlinksldjump"/>
          </p:cNvPr>
          <p:cNvSpPr/>
          <p:nvPr userDrawn="1"/>
        </p:nvSpPr>
        <p:spPr>
          <a:xfrm>
            <a:off x="2570752" y="620688"/>
            <a:ext cx="53866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P1.5</a:t>
            </a:r>
            <a:endParaRPr lang="en-GB" sz="1200" b="1" dirty="0">
              <a:latin typeface="Arial" panose="020B0604020202020204" pitchFamily="34" charset="0"/>
              <a:cs typeface="Arial" panose="020B0604020202020204" pitchFamily="34" charset="0"/>
            </a:endParaRPr>
          </a:p>
        </p:txBody>
      </p:sp>
      <p:sp>
        <p:nvSpPr>
          <p:cNvPr id="17" name="Round Same Side Corner Rectangle 16">
            <a:hlinkClick r:id="rId11" action="ppaction://hlinksldjump"/>
          </p:cNvPr>
          <p:cNvSpPr/>
          <p:nvPr userDrawn="1"/>
        </p:nvSpPr>
        <p:spPr>
          <a:xfrm>
            <a:off x="3159071" y="620688"/>
            <a:ext cx="53866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P1.6</a:t>
            </a:r>
            <a:endParaRPr lang="en-GB" sz="1200" b="1" dirty="0">
              <a:latin typeface="Arial" panose="020B0604020202020204" pitchFamily="34" charset="0"/>
              <a:cs typeface="Arial" panose="020B0604020202020204" pitchFamily="34" charset="0"/>
            </a:endParaRPr>
          </a:p>
        </p:txBody>
      </p:sp>
      <p:sp>
        <p:nvSpPr>
          <p:cNvPr id="18" name="Round Same Side Corner Rectangle 17">
            <a:hlinkClick r:id="rId12" action="ppaction://hlinksldjump"/>
          </p:cNvPr>
          <p:cNvSpPr/>
          <p:nvPr userDrawn="1"/>
        </p:nvSpPr>
        <p:spPr>
          <a:xfrm>
            <a:off x="3747390" y="620688"/>
            <a:ext cx="53866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P1.7</a:t>
            </a:r>
            <a:endParaRPr lang="en-GB" sz="1200" b="1" dirty="0">
              <a:latin typeface="Arial" panose="020B0604020202020204" pitchFamily="34" charset="0"/>
              <a:cs typeface="Arial" panose="020B0604020202020204" pitchFamily="34" charset="0"/>
            </a:endParaRPr>
          </a:p>
        </p:txBody>
      </p:sp>
      <p:sp>
        <p:nvSpPr>
          <p:cNvPr id="19" name="Round Same Side Corner Rectangle 18">
            <a:hlinkClick r:id="rId13" action="ppaction://hlinksldjump"/>
          </p:cNvPr>
          <p:cNvSpPr/>
          <p:nvPr userDrawn="1"/>
        </p:nvSpPr>
        <p:spPr>
          <a:xfrm>
            <a:off x="4335709" y="620688"/>
            <a:ext cx="53866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P1.8</a:t>
            </a:r>
            <a:endParaRPr lang="en-GB" sz="1200" b="1" dirty="0">
              <a:latin typeface="Arial" panose="020B0604020202020204" pitchFamily="34" charset="0"/>
              <a:cs typeface="Arial" panose="020B0604020202020204" pitchFamily="34" charset="0"/>
            </a:endParaRPr>
          </a:p>
        </p:txBody>
      </p:sp>
      <p:sp>
        <p:nvSpPr>
          <p:cNvPr id="20" name="Round Same Side Corner Rectangle 19">
            <a:hlinkClick r:id="rId14" action="ppaction://hlinksldjump"/>
          </p:cNvPr>
          <p:cNvSpPr/>
          <p:nvPr userDrawn="1"/>
        </p:nvSpPr>
        <p:spPr>
          <a:xfrm>
            <a:off x="4924028" y="620688"/>
            <a:ext cx="53866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P1.9</a:t>
            </a:r>
            <a:endParaRPr lang="en-GB" sz="12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983578"/>
            <a:ext cx="8752613"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LO1 8-14">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4" name="Round Same Side Corner Rectangle 3">
            <a:hlinkClick r:id="" action="ppaction://noaction"/>
          </p:cNvPr>
          <p:cNvSpPr/>
          <p:nvPr/>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5" name="Round Same Side Corner Rectangle 4">
            <a:hlinkClick r:id="rId2" action="ppaction://hlinksldjump"/>
          </p:cNvPr>
          <p:cNvSpPr/>
          <p:nvPr/>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8" name="Round Same Side Corner Rectangle 7">
            <a:hlinkClick r:id="" action="ppaction://noaction"/>
          </p:cNvPr>
          <p:cNvSpPr/>
          <p:nvPr/>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7" name="Round Same Side Corner Rectangle 6">
            <a:hlinkClick r:id="" action="ppaction://noaction"/>
          </p:cNvPr>
          <p:cNvSpPr/>
          <p:nvPr/>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10" name="Round Same Side Corner Rectangle 9">
            <a:hlinkClick r:id="" action="ppaction://noaction"/>
          </p:cNvPr>
          <p:cNvSpPr/>
          <p:nvPr/>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11" name="Round Same Side Corner Rectangle 10">
            <a:hlinkClick r:id="" action="ppaction://noaction"/>
          </p:cNvPr>
          <p:cNvSpPr/>
          <p:nvPr/>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12" name="Round Same Side Corner Rectangle 11">
            <a:hlinkClick r:id="" action="ppaction://noaction"/>
          </p:cNvPr>
          <p:cNvSpPr/>
          <p:nvPr/>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16" name="Round Same Side Corner Rectangle 15">
            <a:hlinkClick r:id="" action="ppaction://noaction"/>
          </p:cNvPr>
          <p:cNvSpPr/>
          <p:nvPr/>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17" name="Round Same Side Corner Rectangle 16">
            <a:hlinkClick r:id="" action="ppaction://noaction"/>
          </p:cNvPr>
          <p:cNvSpPr/>
          <p:nvPr/>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0" name="Round Same Side Corner Rectangle 19">
            <a:hlinkClick r:id="" action="ppaction://noaction"/>
          </p:cNvPr>
          <p:cNvSpPr/>
          <p:nvPr/>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14" name="Picture 7" descr="http://decv.co.uk/wp-content/uploads/2013/02/OCR-Logo-300x139.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
        <p:nvSpPr>
          <p:cNvPr id="15" name="Round Same Side Corner Rectangle 14">
            <a:hlinkClick r:id="" action="ppaction://noaction"/>
          </p:cNvPr>
          <p:cNvSpPr/>
          <p:nvPr userDrawn="1"/>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18" name="Round Same Side Corner Rectangle 17">
            <a:hlinkClick r:id="rId2" action="ppaction://hlinksldjump"/>
          </p:cNvPr>
          <p:cNvSpPr/>
          <p:nvPr userDrawn="1"/>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19" name="Round Same Side Corner Rectangle 18">
            <a:hlinkClick r:id="" action="ppaction://noaction"/>
          </p:cNvPr>
          <p:cNvSpPr/>
          <p:nvPr userDrawn="1"/>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21" name="Round Same Side Corner Rectangle 20">
            <a:hlinkClick r:id="" action="ppaction://noaction"/>
          </p:cNvPr>
          <p:cNvSpPr/>
          <p:nvPr userDrawn="1"/>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22" name="Round Same Side Corner Rectangle 21">
            <a:hlinkClick r:id="" action="ppaction://noaction"/>
          </p:cNvPr>
          <p:cNvSpPr/>
          <p:nvPr userDrawn="1"/>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23" name="Round Same Side Corner Rectangle 22">
            <a:hlinkClick r:id="" action="ppaction://noaction"/>
          </p:cNvPr>
          <p:cNvSpPr/>
          <p:nvPr userDrawn="1"/>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24" name="Round Same Side Corner Rectangle 23">
            <a:hlinkClick r:id="" action="ppaction://noaction"/>
          </p:cNvPr>
          <p:cNvSpPr/>
          <p:nvPr userDrawn="1"/>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25" name="Round Same Side Corner Rectangle 24">
            <a:hlinkClick r:id="" action="ppaction://noaction"/>
          </p:cNvPr>
          <p:cNvSpPr/>
          <p:nvPr userDrawn="1"/>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26" name="Round Same Side Corner Rectangle 25">
            <a:hlinkClick r:id="" action="ppaction://noaction"/>
          </p:cNvPr>
          <p:cNvSpPr/>
          <p:nvPr userDrawn="1"/>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7" name="Round Same Side Corner Rectangle 26">
            <a:hlinkClick r:id="" action="ppaction://noaction"/>
          </p:cNvPr>
          <p:cNvSpPr/>
          <p:nvPr userDrawn="1"/>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28" name="Picture 7" descr="http://decv.co.uk/wp-content/uploads/2013/02/OCR-Logo-300x139.gif">
            <a:hlinkClick r:id="rId3"/>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19725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ssignment">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Tree>
    <p:extLst>
      <p:ext uri="{BB962C8B-B14F-4D97-AF65-F5344CB8AC3E}">
        <p14:creationId xmlns:p14="http://schemas.microsoft.com/office/powerpoint/2010/main" val="42893857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8"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1" r:id="rId4"/>
    <p:sldLayoutId id="2147483712" r:id="rId5"/>
    <p:sldLayoutId id="2147483713" r:id="rId6"/>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hyperlink" Target="http://uglytub.com/" TargetMode="External"/><Relationship Id="rId7" Type="http://schemas.openxmlformats.org/officeDocument/2006/relationships/hyperlink" Target="http://www.gatesnfences.com/" TargetMode="External"/><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21.jpeg"/><Relationship Id="rId5" Type="http://schemas.openxmlformats.org/officeDocument/2006/relationships/hyperlink" Target="http://www.wholesalemeatscoventry.co.uk/" TargetMode="External"/><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hyperlink" Target="http://www.hongkiat.com/blog/importance-of-web-interactivity-tips-and-examples/" TargetMode="External"/><Relationship Id="rId5" Type="http://schemas.openxmlformats.org/officeDocument/2006/relationships/hyperlink" Target="http://www.dynamicdrive.com/" TargetMode="Externa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4.xml"/><Relationship Id="rId5" Type="http://schemas.openxmlformats.org/officeDocument/2006/relationships/image" Target="../media/image25.jpeg"/><Relationship Id="rId4" Type="http://schemas.openxmlformats.org/officeDocument/2006/relationships/image" Target="../media/image24.jpe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8" Type="http://schemas.openxmlformats.org/officeDocument/2006/relationships/hyperlink" Target="http://www.htmlhelp.com/tools/validator/" TargetMode="External"/><Relationship Id="rId3" Type="http://schemas.openxmlformats.org/officeDocument/2006/relationships/image" Target="../media/image5.png"/><Relationship Id="rId7" Type="http://schemas.openxmlformats.org/officeDocument/2006/relationships/hyperlink" Target="http://validator.w3.org/checklink" TargetMode="External"/><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hyperlink" Target="http://jigsaw.w3.org/css-validator/" TargetMode="External"/><Relationship Id="rId11" Type="http://schemas.openxmlformats.org/officeDocument/2006/relationships/hyperlink" Target="http://achecker.ca/checker/index.php" TargetMode="External"/><Relationship Id="rId5" Type="http://schemas.openxmlformats.org/officeDocument/2006/relationships/hyperlink" Target="http://validator.w3.org/" TargetMode="External"/><Relationship Id="rId10" Type="http://schemas.openxmlformats.org/officeDocument/2006/relationships/hyperlink" Target="http://internetsupervision.com/scripts/urlcheck/check.aspx" TargetMode="External"/><Relationship Id="rId4" Type="http://schemas.openxmlformats.org/officeDocument/2006/relationships/image" Target="../media/image6.png"/><Relationship Id="rId9" Type="http://schemas.openxmlformats.org/officeDocument/2006/relationships/hyperlink" Target="http://validator.w3.org/mobile/"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6.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notesSlide" Target="../notesSlides/notesSlide39.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hyperlink" Target="Unit%2021%20-%20Web%20Design%20And%20Prototyping%20-%20Assignment%20Checklist.docx" TargetMode="External"/><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3528" y="5445224"/>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a:t>
            </a: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21 </a:t>
            </a: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LO1 </a:t>
            </a: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Understand the </a:t>
            </a: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Fundamentals </a:t>
            </a: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of </a:t>
            </a: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Web Design</a:t>
            </a:r>
            <a:endParaRPr lang="en-GB" sz="2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2060847"/>
            <a:ext cx="8496944" cy="2868673"/>
          </a:xfrm>
          <a:prstGeom prst="rect">
            <a:avLst/>
          </a:prstGeom>
        </p:spPr>
      </p:pic>
      <p:sp>
        <p:nvSpPr>
          <p:cNvPr id="6" name="Rectangle 5"/>
          <p:cNvSpPr/>
          <p:nvPr/>
        </p:nvSpPr>
        <p:spPr>
          <a:xfrm>
            <a:off x="179512" y="116632"/>
            <a:ext cx="8841953"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9" name="TextBox 8"/>
          <p:cNvSpPr txBox="1"/>
          <p:nvPr/>
        </p:nvSpPr>
        <p:spPr>
          <a:xfrm>
            <a:off x="1619672" y="172378"/>
            <a:ext cx="7344816" cy="1538883"/>
          </a:xfrm>
          <a:prstGeom prst="rect">
            <a:avLst/>
          </a:prstGeom>
          <a:noFill/>
        </p:spPr>
        <p:txBody>
          <a:bodyPr wrap="square" rtlCol="0">
            <a:spAutoFit/>
          </a:bodyPr>
          <a:lstStyle/>
          <a:p>
            <a:pPr algn="r"/>
            <a:r>
              <a:rPr lang="en-GB" sz="3200" dirty="0" smtClean="0"/>
              <a:t> </a:t>
            </a:r>
            <a:r>
              <a:rPr lang="en-GB" sz="3200" dirty="0"/>
              <a:t>Cambridge </a:t>
            </a:r>
            <a:r>
              <a:rPr lang="en-GB" sz="3200" b="1" dirty="0" smtClean="0"/>
              <a:t>TECHNICALS- LEVEL </a:t>
            </a:r>
            <a:r>
              <a:rPr lang="en-GB" sz="3200" b="1" dirty="0"/>
              <a:t>3 </a:t>
            </a:r>
            <a:endParaRPr lang="en-GB" sz="3200" b="1" dirty="0" smtClean="0"/>
          </a:p>
          <a:p>
            <a:pPr algn="r"/>
            <a:r>
              <a:rPr lang="en-GB" sz="3000" b="1" dirty="0" smtClean="0"/>
              <a:t>Unit 21 – </a:t>
            </a:r>
            <a:r>
              <a:rPr lang="en-GB" sz="3000" b="1" dirty="0"/>
              <a:t>Web </a:t>
            </a:r>
            <a:r>
              <a:rPr lang="en-GB" sz="3000" b="1" dirty="0" smtClean="0"/>
              <a:t>Design </a:t>
            </a:r>
            <a:r>
              <a:rPr lang="en-GB" sz="3000" b="1" dirty="0"/>
              <a:t>and </a:t>
            </a:r>
            <a:r>
              <a:rPr lang="en-GB" sz="3000" b="1" dirty="0" smtClean="0"/>
              <a:t>Prototyping</a:t>
            </a:r>
          </a:p>
          <a:p>
            <a:pPr algn="r"/>
            <a:r>
              <a:rPr lang="en-GB" sz="3200" b="1" dirty="0" smtClean="0">
                <a:solidFill>
                  <a:schemeClr val="tx1">
                    <a:lumMod val="50000"/>
                    <a:lumOff val="50000"/>
                  </a:schemeClr>
                </a:solidFill>
              </a:rPr>
              <a:t>2016 Specification</a:t>
            </a:r>
            <a:endParaRPr lang="en-GB" sz="3600" b="1" dirty="0">
              <a:solidFill>
                <a:schemeClr val="tx1">
                  <a:lumMod val="50000"/>
                  <a:lumOff val="50000"/>
                </a:schemeClr>
              </a:solidFill>
            </a:endParaRPr>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0" y="182189"/>
            <a:ext cx="1656184" cy="1590627"/>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345500478"/>
              </p:ext>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632311"/>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b="1" dirty="0" smtClean="0"/>
              <a:t>Brand Building -</a:t>
            </a:r>
            <a:r>
              <a:rPr lang="en-US" dirty="0" smtClean="0"/>
              <a:t> </a:t>
            </a:r>
            <a:r>
              <a:rPr lang="en-US" dirty="0"/>
              <a:t>More than anything else, a domain name can increase awareness of your brand. If your domain name matches your company name, it reinforces your brand, making it easier for customers to remember and return. It will also be easier to win business via word of mouth because customers will remember your name and pass it along to friends</a:t>
            </a:r>
            <a:r>
              <a:rPr lang="en-US" dirty="0" smtClean="0"/>
              <a:t>.</a:t>
            </a:r>
            <a:endParaRPr lang="en-US" dirty="0"/>
          </a:p>
          <a:p>
            <a:pPr marL="346075" indent="-346075">
              <a:buClr>
                <a:srgbClr val="00B050"/>
              </a:buClr>
              <a:buFont typeface="Wingdings 3" panose="05040102010807070707" pitchFamily="18" charset="2"/>
              <a:buChar char=""/>
            </a:pPr>
            <a:r>
              <a:rPr lang="en-US" b="1" dirty="0" smtClean="0"/>
              <a:t>First come, first serve </a:t>
            </a:r>
            <a:r>
              <a:rPr lang="en-US" dirty="0" smtClean="0"/>
              <a:t>– If you do not register your company’s name first, someone else will and customers automatically go to the </a:t>
            </a:r>
            <a:r>
              <a:rPr lang="en-US" i="1" dirty="0" smtClean="0"/>
              <a:t>www.yourcompanyname.com</a:t>
            </a:r>
            <a:r>
              <a:rPr lang="en-US" dirty="0" smtClean="0"/>
              <a:t> if they are in a hurry or unaware. Think of the popular UK companies and their sites. </a:t>
            </a:r>
            <a:r>
              <a:rPr lang="en-US" dirty="0" err="1" smtClean="0"/>
              <a:t>Easyjet</a:t>
            </a:r>
            <a:r>
              <a:rPr lang="en-US" dirty="0" smtClean="0"/>
              <a:t>, Hotels, Halfords, Tesco’s, Amazon.</a:t>
            </a:r>
          </a:p>
          <a:p>
            <a:pPr marL="346075" indent="-346075">
              <a:buClr>
                <a:srgbClr val="00B050"/>
              </a:buClr>
              <a:buFont typeface="Wingdings 3" panose="05040102010807070707" pitchFamily="18" charset="2"/>
              <a:buChar char=""/>
            </a:pPr>
            <a:r>
              <a:rPr lang="en-US" dirty="0" smtClean="0"/>
              <a:t>The </a:t>
            </a:r>
            <a:r>
              <a:rPr lang="en-US" dirty="0"/>
              <a:t>bottom line is that a good domain name can go a long way toward generating traffic to your Web site and building your reputation. That, in turn, will result in more customers and better sales</a:t>
            </a:r>
            <a:r>
              <a:rPr lang="en-US" dirty="0" smtClean="0"/>
              <a:t>.</a:t>
            </a:r>
          </a:p>
          <a:p>
            <a:pPr>
              <a:buClr>
                <a:srgbClr val="00B050"/>
              </a:buClr>
            </a:pPr>
            <a:r>
              <a:rPr lang="en-US" b="1" dirty="0" smtClean="0">
                <a:solidFill>
                  <a:srgbClr val="FF0000"/>
                </a:solidFill>
              </a:rPr>
              <a:t>P1.1 – Task 01</a:t>
            </a:r>
            <a:r>
              <a:rPr lang="en-US" dirty="0" smtClean="0">
                <a:solidFill>
                  <a:srgbClr val="FF0000"/>
                </a:solidFill>
              </a:rPr>
              <a:t> – Describe what a domain </a:t>
            </a:r>
            <a:br>
              <a:rPr lang="en-US" dirty="0" smtClean="0">
                <a:solidFill>
                  <a:srgbClr val="FF0000"/>
                </a:solidFill>
              </a:rPr>
            </a:br>
            <a:r>
              <a:rPr lang="en-US" dirty="0" smtClean="0">
                <a:solidFill>
                  <a:srgbClr val="FF0000"/>
                </a:solidFill>
              </a:rPr>
              <a:t>name is, how it is constructed and why it is </a:t>
            </a:r>
            <a:br>
              <a:rPr lang="en-US" dirty="0" smtClean="0">
                <a:solidFill>
                  <a:srgbClr val="FF0000"/>
                </a:solidFill>
              </a:rPr>
            </a:br>
            <a:r>
              <a:rPr lang="en-US" dirty="0" smtClean="0">
                <a:solidFill>
                  <a:srgbClr val="FF0000"/>
                </a:solidFill>
              </a:rPr>
              <a:t>important to get the name right.</a:t>
            </a:r>
          </a:p>
          <a:p>
            <a:pPr algn="ctr">
              <a:buClr>
                <a:srgbClr val="00B050"/>
              </a:buClr>
            </a:pPr>
            <a:r>
              <a:rPr lang="en-US" dirty="0" smtClean="0"/>
              <a:t>Most popular UK web </a:t>
            </a:r>
            <a:br>
              <a:rPr lang="en-US" dirty="0" smtClean="0"/>
            </a:br>
            <a:r>
              <a:rPr lang="en-US" dirty="0" smtClean="0"/>
              <a:t>names by Traffic</a:t>
            </a:r>
            <a:endParaRPr lang="en-US" dirty="0"/>
          </a:p>
        </p:txBody>
      </p:sp>
      <p:sp>
        <p:nvSpPr>
          <p:cNvPr id="8" name="Title 2"/>
          <p:cNvSpPr>
            <a:spLocks noGrp="1"/>
          </p:cNvSpPr>
          <p:nvPr>
            <p:ph type="title"/>
          </p:nvPr>
        </p:nvSpPr>
        <p:spPr>
          <a:xfrm>
            <a:off x="70266" y="72008"/>
            <a:ext cx="8859452" cy="548680"/>
          </a:xfrm>
        </p:spPr>
        <p:txBody>
          <a:bodyPr>
            <a:noAutofit/>
          </a:bodyPr>
          <a:lstStyle/>
          <a:p>
            <a:r>
              <a:rPr lang="en-US" sz="3200" dirty="0" smtClean="0"/>
              <a:t>P1.1 - Components </a:t>
            </a:r>
            <a:r>
              <a:rPr lang="en-US" sz="3200" dirty="0"/>
              <a:t>of web </a:t>
            </a:r>
            <a:r>
              <a:rPr lang="en-US" sz="3200" dirty="0" smtClean="0"/>
              <a:t>design – Domain Name</a:t>
            </a:r>
            <a:endParaRPr lang="en-GB" sz="3200" dirty="0"/>
          </a:p>
        </p:txBody>
      </p:sp>
      <p:pic>
        <p:nvPicPr>
          <p:cNvPr id="3" name="Picture 2"/>
          <p:cNvPicPr>
            <a:picLocks noChangeAspect="1"/>
          </p:cNvPicPr>
          <p:nvPr/>
        </p:nvPicPr>
        <p:blipFill rotWithShape="1">
          <a:blip r:embed="rId5"/>
          <a:srcRect l="16241" t="24406" r="38378" b="9641"/>
          <a:stretch/>
        </p:blipFill>
        <p:spPr>
          <a:xfrm>
            <a:off x="5065308" y="4941168"/>
            <a:ext cx="2026972" cy="1656184"/>
          </a:xfrm>
          <a:prstGeom prst="rect">
            <a:avLst/>
          </a:prstGeom>
        </p:spPr>
      </p:pic>
    </p:spTree>
    <p:extLst>
      <p:ext uri="{BB962C8B-B14F-4D97-AF65-F5344CB8AC3E}">
        <p14:creationId xmlns:p14="http://schemas.microsoft.com/office/powerpoint/2010/main" val="181985210"/>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262979"/>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600" dirty="0"/>
              <a:t>A site map is a list of pages of a web site accessible to crawlers </a:t>
            </a:r>
            <a:r>
              <a:rPr lang="en-US" sz="1600" dirty="0" smtClean="0"/>
              <a:t>or users</a:t>
            </a:r>
            <a:r>
              <a:rPr lang="en-US" sz="1600" dirty="0"/>
              <a:t>. It can be either a document in any form used as a planning </a:t>
            </a:r>
            <a:r>
              <a:rPr lang="en-US" sz="1600" dirty="0" smtClean="0"/>
              <a:t>tool for </a:t>
            </a:r>
            <a:r>
              <a:rPr lang="en-US" sz="1600" dirty="0"/>
              <a:t>web design, or a web page that lists the pages on a web site</a:t>
            </a:r>
            <a:r>
              <a:rPr lang="en-US" sz="1600" dirty="0" smtClean="0"/>
              <a:t>, typically </a:t>
            </a:r>
            <a:r>
              <a:rPr lang="en-US" sz="1600" dirty="0"/>
              <a:t>organized in hierarchical fashion. This helps visitors </a:t>
            </a:r>
            <a:r>
              <a:rPr lang="en-US" sz="1600" dirty="0" smtClean="0"/>
              <a:t>and search </a:t>
            </a:r>
            <a:r>
              <a:rPr lang="en-US" sz="1600" dirty="0"/>
              <a:t>engine bots find pages on the site</a:t>
            </a:r>
            <a:r>
              <a:rPr lang="en-US" sz="1600" dirty="0" smtClean="0"/>
              <a:t>.</a:t>
            </a:r>
          </a:p>
          <a:p>
            <a:pPr marL="346075" indent="-346075">
              <a:buClr>
                <a:srgbClr val="00B050"/>
              </a:buClr>
              <a:buFont typeface="Wingdings 3" panose="05040102010807070707" pitchFamily="18" charset="2"/>
              <a:buChar char=""/>
            </a:pPr>
            <a:r>
              <a:rPr lang="en-US" sz="1600" b="1" dirty="0" smtClean="0"/>
              <a:t>Deigned Site Map </a:t>
            </a:r>
            <a:r>
              <a:rPr lang="en-US" sz="1600" dirty="0" smtClean="0"/>
              <a:t>– </a:t>
            </a:r>
          </a:p>
          <a:p>
            <a:pPr marL="346075" indent="-346075">
              <a:buClr>
                <a:srgbClr val="00B050"/>
              </a:buClr>
              <a:buFont typeface="Wingdings 3" panose="05040102010807070707" pitchFamily="18" charset="2"/>
              <a:buChar char=""/>
            </a:pPr>
            <a:r>
              <a:rPr lang="en-US" sz="1600" dirty="0"/>
              <a:t>Designing a new website can be a daunting process, only made more complicated by the volume of information that sometimes needs to be </a:t>
            </a:r>
            <a:r>
              <a:rPr lang="en-US" sz="1600" dirty="0" err="1" smtClean="0"/>
              <a:t>organised</a:t>
            </a:r>
            <a:r>
              <a:rPr lang="en-US" sz="1600" dirty="0" smtClean="0"/>
              <a:t> </a:t>
            </a:r>
            <a:r>
              <a:rPr lang="en-US" sz="1600" dirty="0"/>
              <a:t>and incorporated</a:t>
            </a:r>
            <a:r>
              <a:rPr lang="en-US" sz="1600" dirty="0" smtClean="0"/>
              <a:t>.</a:t>
            </a:r>
            <a:endParaRPr lang="en-US" sz="1600" dirty="0"/>
          </a:p>
          <a:p>
            <a:pPr marL="346075" indent="-346075">
              <a:buClr>
                <a:srgbClr val="00B050"/>
              </a:buClr>
              <a:buFont typeface="Wingdings 3" panose="05040102010807070707" pitchFamily="18" charset="2"/>
              <a:buChar char=""/>
            </a:pPr>
            <a:r>
              <a:rPr lang="en-US" sz="1600" dirty="0"/>
              <a:t>A sitemap can be an effective planning tool for both designers and non-designers alike. It’s a </a:t>
            </a:r>
            <a:r>
              <a:rPr lang="en-US" sz="1600" dirty="0" err="1" smtClean="0"/>
              <a:t>centralised</a:t>
            </a:r>
            <a:r>
              <a:rPr lang="en-US" sz="1600" dirty="0" smtClean="0"/>
              <a:t> </a:t>
            </a:r>
            <a:r>
              <a:rPr lang="en-US" sz="1600" dirty="0"/>
              <a:t>planning tool that can help </a:t>
            </a:r>
            <a:r>
              <a:rPr lang="en-US" sz="1600" dirty="0" smtClean="0"/>
              <a:t>organise </a:t>
            </a:r>
            <a:r>
              <a:rPr lang="en-US" sz="1600" dirty="0"/>
              <a:t>and clarify the content that needs to be on your site, as well as help you eliminate unnecessary pages. </a:t>
            </a:r>
            <a:r>
              <a:rPr lang="en-US" sz="1600" dirty="0" smtClean="0"/>
              <a:t>It is </a:t>
            </a:r>
            <a:r>
              <a:rPr lang="en-US" sz="1600" dirty="0"/>
              <a:t>basically just an outline or flow-chart of the content your site </a:t>
            </a:r>
            <a:r>
              <a:rPr lang="en-US" sz="1600" dirty="0" smtClean="0"/>
              <a:t>needs</a:t>
            </a:r>
          </a:p>
          <a:p>
            <a:pPr marL="346075" indent="-346075">
              <a:buClr>
                <a:srgbClr val="00B050"/>
              </a:buClr>
              <a:buFont typeface="Wingdings 3" panose="05040102010807070707" pitchFamily="18" charset="2"/>
              <a:buChar char=""/>
            </a:pPr>
            <a:r>
              <a:rPr lang="en-US" sz="1600" b="1" dirty="0" smtClean="0"/>
              <a:t>Clarify </a:t>
            </a:r>
            <a:r>
              <a:rPr lang="en-US" sz="1600" b="1" dirty="0"/>
              <a:t>Your Site’s Purpose and Goals</a:t>
            </a:r>
          </a:p>
          <a:p>
            <a:pPr marL="346075" indent="-346075">
              <a:buClr>
                <a:srgbClr val="00B050"/>
              </a:buClr>
              <a:buFont typeface="Wingdings 3" panose="05040102010807070707" pitchFamily="18" charset="2"/>
              <a:buChar char=""/>
            </a:pPr>
            <a:r>
              <a:rPr lang="en-US" sz="1600" dirty="0"/>
              <a:t>Every website should have a goal and a purpose. Sites without these are often unfocused, hard to navigate, and present poor user experiences. </a:t>
            </a:r>
            <a:r>
              <a:rPr lang="en-US" sz="1600" dirty="0" smtClean="0"/>
              <a:t>A </a:t>
            </a:r>
            <a:r>
              <a:rPr lang="en-US" sz="1600" dirty="0"/>
              <a:t>sitemap can help you clarify what your site’s goals are before you start designing or creating content. </a:t>
            </a:r>
            <a:r>
              <a:rPr lang="en-US" sz="1600" dirty="0" smtClean="0"/>
              <a:t>Then </a:t>
            </a:r>
            <a:r>
              <a:rPr lang="en-US" sz="1600" dirty="0"/>
              <a:t>it’s possible to cut parts that aren’t directly tied to the site’s purpose before they become an integral part of the site’s architecture</a:t>
            </a:r>
            <a:r>
              <a:rPr lang="en-US" sz="1600" dirty="0" smtClean="0"/>
              <a:t>.</a:t>
            </a:r>
            <a:endParaRPr lang="en-US" sz="1600" dirty="0"/>
          </a:p>
        </p:txBody>
      </p:sp>
      <p:sp>
        <p:nvSpPr>
          <p:cNvPr id="8" name="Title 2"/>
          <p:cNvSpPr>
            <a:spLocks noGrp="1"/>
          </p:cNvSpPr>
          <p:nvPr>
            <p:ph type="title"/>
          </p:nvPr>
        </p:nvSpPr>
        <p:spPr>
          <a:xfrm>
            <a:off x="70266" y="72008"/>
            <a:ext cx="8859452" cy="548680"/>
          </a:xfrm>
        </p:spPr>
        <p:txBody>
          <a:bodyPr>
            <a:noAutofit/>
          </a:bodyPr>
          <a:lstStyle/>
          <a:p>
            <a:r>
              <a:rPr lang="en-US" sz="3600" dirty="0" smtClean="0"/>
              <a:t>P1.2 - Components </a:t>
            </a:r>
            <a:r>
              <a:rPr lang="en-US" sz="3600" dirty="0"/>
              <a:t>of web </a:t>
            </a:r>
            <a:r>
              <a:rPr lang="en-US" sz="3600" dirty="0" smtClean="0"/>
              <a:t>design – Site Map</a:t>
            </a:r>
            <a:endParaRPr lang="en-GB" sz="3600" dirty="0"/>
          </a:p>
        </p:txBody>
      </p:sp>
    </p:spTree>
    <p:extLst>
      <p:ext uri="{BB962C8B-B14F-4D97-AF65-F5344CB8AC3E}">
        <p14:creationId xmlns:p14="http://schemas.microsoft.com/office/powerpoint/2010/main" val="4249753622"/>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693866"/>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400" b="1" dirty="0" smtClean="0"/>
              <a:t>Avoid </a:t>
            </a:r>
            <a:r>
              <a:rPr lang="en-US" sz="1400" b="1" dirty="0"/>
              <a:t>Duplicate Content</a:t>
            </a:r>
          </a:p>
          <a:p>
            <a:pPr marL="346075" indent="-346075">
              <a:buClr>
                <a:srgbClr val="00B050"/>
              </a:buClr>
              <a:buFont typeface="Wingdings 3" panose="05040102010807070707" pitchFamily="18" charset="2"/>
              <a:buChar char=""/>
            </a:pPr>
            <a:r>
              <a:rPr lang="en-US" sz="1400" dirty="0"/>
              <a:t>Duplicating content on your website is a waste of time and resources. If you’ve already included something on one page, why not just link to that page from another place that needs the same information</a:t>
            </a:r>
            <a:r>
              <a:rPr lang="en-US" sz="1400" dirty="0" smtClean="0"/>
              <a:t>?</a:t>
            </a:r>
            <a:endParaRPr lang="en-US" sz="1400" dirty="0"/>
          </a:p>
          <a:p>
            <a:pPr marL="346075" indent="-346075">
              <a:buClr>
                <a:srgbClr val="00B050"/>
              </a:buClr>
              <a:buFont typeface="Wingdings 3" panose="05040102010807070707" pitchFamily="18" charset="2"/>
              <a:buChar char=""/>
            </a:pPr>
            <a:r>
              <a:rPr lang="en-US" sz="1400" dirty="0"/>
              <a:t>If you don’t have a sitemap, you may not realize you’re duplicating content. You’ll just create pages as you need them, without tracking what’s already been created. This can eventually lead to conflicting information on your site, as one page is updated but another is not</a:t>
            </a:r>
            <a:r>
              <a:rPr lang="en-US" sz="1400" dirty="0" smtClean="0"/>
              <a:t>.</a:t>
            </a:r>
            <a:endParaRPr lang="en-US" sz="1400" dirty="0"/>
          </a:p>
          <a:p>
            <a:pPr marL="346075" indent="-346075">
              <a:buClr>
                <a:srgbClr val="00B050"/>
              </a:buClr>
              <a:buFont typeface="Wingdings 3" panose="05040102010807070707" pitchFamily="18" charset="2"/>
              <a:buChar char=""/>
            </a:pPr>
            <a:r>
              <a:rPr lang="en-US" sz="1400" b="1" dirty="0"/>
              <a:t>Streamline </a:t>
            </a:r>
            <a:r>
              <a:rPr lang="en-US" sz="1400" b="1" dirty="0" smtClean="0"/>
              <a:t>the Number of Clicks</a:t>
            </a:r>
            <a:endParaRPr lang="en-US" sz="1400" b="1" dirty="0"/>
          </a:p>
          <a:p>
            <a:pPr marL="346075" indent="-346075">
              <a:buClr>
                <a:srgbClr val="00B050"/>
              </a:buClr>
              <a:buFont typeface="Wingdings 3" panose="05040102010807070707" pitchFamily="18" charset="2"/>
              <a:buChar char=""/>
            </a:pPr>
            <a:r>
              <a:rPr lang="en-US" sz="1400" dirty="0"/>
              <a:t>You want the minimum number of steps from point A to point B </a:t>
            </a:r>
            <a:r>
              <a:rPr lang="en-US" sz="1400" dirty="0" smtClean="0"/>
              <a:t>on </a:t>
            </a:r>
            <a:r>
              <a:rPr lang="en-US" sz="1400" dirty="0"/>
              <a:t>your </a:t>
            </a:r>
            <a:r>
              <a:rPr lang="en-US" sz="1400" dirty="0" smtClean="0"/>
              <a:t>site. </a:t>
            </a:r>
            <a:r>
              <a:rPr lang="en-US" sz="1400" dirty="0"/>
              <a:t>The more steps, the more chance a visitor has to leave the site without completing their purchase or </a:t>
            </a:r>
            <a:r>
              <a:rPr lang="en-US" sz="1400" dirty="0" smtClean="0"/>
              <a:t>signup. A </a:t>
            </a:r>
            <a:r>
              <a:rPr lang="en-US" sz="1400" dirty="0"/>
              <a:t>visual representation, like a flowchart, can make streamlining your </a:t>
            </a:r>
            <a:r>
              <a:rPr lang="en-US" sz="1400" dirty="0" smtClean="0"/>
              <a:t>path. </a:t>
            </a:r>
          </a:p>
          <a:p>
            <a:pPr marL="346075" indent="-346075">
              <a:buClr>
                <a:srgbClr val="00B050"/>
              </a:buClr>
              <a:buFont typeface="Wingdings 3" panose="05040102010807070707" pitchFamily="18" charset="2"/>
              <a:buChar char=""/>
            </a:pPr>
            <a:r>
              <a:rPr lang="en-US" sz="1400" b="1" dirty="0" smtClean="0"/>
              <a:t>Get </a:t>
            </a:r>
            <a:r>
              <a:rPr lang="en-US" sz="1400" b="1" dirty="0"/>
              <a:t>Everyone On the Same Page</a:t>
            </a:r>
          </a:p>
          <a:p>
            <a:pPr marL="346075" indent="-346075">
              <a:buClr>
                <a:srgbClr val="00B050"/>
              </a:buClr>
              <a:buFont typeface="Wingdings 3" panose="05040102010807070707" pitchFamily="18" charset="2"/>
              <a:buChar char=""/>
            </a:pPr>
            <a:r>
              <a:rPr lang="en-US" sz="1400" dirty="0"/>
              <a:t>Rarely are websites built by a single person with no outside input. There may be a designer, a project manager, a developer or two, a copywriter or content creator, and someone from marketing or sales involved, and sometimes even more people than that. A sitemap makes sure everyone involved in the project is on the same page</a:t>
            </a:r>
            <a:r>
              <a:rPr lang="en-US" sz="1400" dirty="0" smtClean="0"/>
              <a:t>.</a:t>
            </a:r>
            <a:endParaRPr lang="en-US" sz="1400" dirty="0"/>
          </a:p>
          <a:p>
            <a:pPr marL="346075" indent="-346075">
              <a:buClr>
                <a:srgbClr val="00B050"/>
              </a:buClr>
              <a:buFont typeface="Wingdings 3" panose="05040102010807070707" pitchFamily="18" charset="2"/>
              <a:buChar char=""/>
            </a:pPr>
            <a:r>
              <a:rPr lang="en-US" sz="1400" dirty="0"/>
              <a:t>Your sitemap should be kept in a format that is accessible to everyone working on the project, and should be kept in a central location where those people can view it (and any changes made to it). Your sitemap isn’t a static document, and it’s likely changes will be made as the project progresses</a:t>
            </a:r>
            <a:r>
              <a:rPr lang="en-US" sz="1400" dirty="0" smtClean="0"/>
              <a:t>.</a:t>
            </a:r>
          </a:p>
          <a:p>
            <a:pPr>
              <a:buClr>
                <a:srgbClr val="00B050"/>
              </a:buClr>
            </a:pPr>
            <a:r>
              <a:rPr lang="en-US" sz="1400" b="1" dirty="0" smtClean="0">
                <a:solidFill>
                  <a:srgbClr val="FF0000"/>
                </a:solidFill>
              </a:rPr>
              <a:t>P1.2 – Task 02 – </a:t>
            </a:r>
            <a:r>
              <a:rPr lang="en-US" sz="1400" dirty="0" smtClean="0">
                <a:solidFill>
                  <a:srgbClr val="FF0000"/>
                </a:solidFill>
              </a:rPr>
              <a:t>Using a website example, explain what sites maps are and how they are used by a specific company to ease the production and navigation processes.</a:t>
            </a:r>
            <a:endParaRPr lang="en-US" sz="140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3600" dirty="0" smtClean="0"/>
              <a:t>P1.2 - Components </a:t>
            </a:r>
            <a:r>
              <a:rPr lang="en-US" sz="3600" dirty="0"/>
              <a:t>of web </a:t>
            </a:r>
            <a:r>
              <a:rPr lang="en-US" sz="3600" dirty="0" smtClean="0"/>
              <a:t>design – Site Map</a:t>
            </a:r>
            <a:endParaRPr lang="en-GB" sz="3600" dirty="0"/>
          </a:p>
        </p:txBody>
      </p:sp>
    </p:spTree>
    <p:extLst>
      <p:ext uri="{BB962C8B-B14F-4D97-AF65-F5344CB8AC3E}">
        <p14:creationId xmlns:p14="http://schemas.microsoft.com/office/powerpoint/2010/main" val="2154592503"/>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8" name="Title 2"/>
          <p:cNvSpPr>
            <a:spLocks noGrp="1"/>
          </p:cNvSpPr>
          <p:nvPr>
            <p:ph type="title"/>
          </p:nvPr>
        </p:nvSpPr>
        <p:spPr>
          <a:xfrm>
            <a:off x="70266" y="72008"/>
            <a:ext cx="8859452" cy="548680"/>
          </a:xfrm>
        </p:spPr>
        <p:txBody>
          <a:bodyPr>
            <a:noAutofit/>
          </a:bodyPr>
          <a:lstStyle/>
          <a:p>
            <a:r>
              <a:rPr lang="en-US" sz="3600" dirty="0" smtClean="0"/>
              <a:t>P1.2 - Components </a:t>
            </a:r>
            <a:r>
              <a:rPr lang="en-US" sz="3600" dirty="0"/>
              <a:t>of web </a:t>
            </a:r>
            <a:r>
              <a:rPr lang="en-US" sz="3600" dirty="0" smtClean="0"/>
              <a:t>design – Site Map</a:t>
            </a:r>
            <a:endParaRPr lang="en-GB" sz="3600" dirty="0"/>
          </a:p>
        </p:txBody>
      </p:sp>
      <p:pic>
        <p:nvPicPr>
          <p:cNvPr id="1026" name="Picture 2" descr="See original im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0764" y="1105013"/>
            <a:ext cx="3499148" cy="1999513"/>
          </a:xfrm>
          <a:prstGeom prst="rect">
            <a:avLst/>
          </a:prstGeom>
          <a:noFill/>
          <a:effectLst>
            <a:outerShdw blurRad="1905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See original imag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836" t="8029" r="-6402" b="525"/>
          <a:stretch/>
        </p:blipFill>
        <p:spPr bwMode="auto">
          <a:xfrm>
            <a:off x="3995936" y="1124744"/>
            <a:ext cx="3096344" cy="2061293"/>
          </a:xfrm>
          <a:prstGeom prst="rect">
            <a:avLst/>
          </a:prstGeom>
          <a:noFill/>
          <a:effectLst>
            <a:outerShdw blurRad="1905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7"/>
          <a:srcRect l="8302" t="15750" r="9408" b="7470"/>
          <a:stretch/>
        </p:blipFill>
        <p:spPr>
          <a:xfrm>
            <a:off x="3995936" y="3317326"/>
            <a:ext cx="3096344" cy="1624280"/>
          </a:xfrm>
          <a:prstGeom prst="rect">
            <a:avLst/>
          </a:prstGeom>
          <a:effectLst>
            <a:outerShdw blurRad="190500" dist="38100" dir="2700000" sx="102000" sy="102000" algn="tl" rotWithShape="0">
              <a:prstClr val="black">
                <a:alpha val="40000"/>
              </a:prstClr>
            </a:outerShdw>
          </a:effectLst>
        </p:spPr>
      </p:pic>
      <p:pic>
        <p:nvPicPr>
          <p:cNvPr id="3" name="Picture 2"/>
          <p:cNvPicPr>
            <a:picLocks noChangeAspect="1"/>
          </p:cNvPicPr>
          <p:nvPr/>
        </p:nvPicPr>
        <p:blipFill rotWithShape="1">
          <a:blip r:embed="rId8"/>
          <a:srcRect l="3512" t="48031" r="5172" b="7672"/>
          <a:stretch/>
        </p:blipFill>
        <p:spPr>
          <a:xfrm>
            <a:off x="899592" y="5072895"/>
            <a:ext cx="5815330" cy="1585999"/>
          </a:xfrm>
          <a:prstGeom prst="rect">
            <a:avLst/>
          </a:prstGeom>
          <a:effectLst>
            <a:outerShdw blurRad="190500" dist="38100" dir="2700000" sx="102000" sy="102000" algn="tl" rotWithShape="0">
              <a:prstClr val="black">
                <a:alpha val="40000"/>
              </a:prstClr>
            </a:outerShdw>
          </a:effectLst>
        </p:spPr>
      </p:pic>
      <p:pic>
        <p:nvPicPr>
          <p:cNvPr id="4" name="Picture 3"/>
          <p:cNvPicPr>
            <a:picLocks noChangeAspect="1"/>
          </p:cNvPicPr>
          <p:nvPr/>
        </p:nvPicPr>
        <p:blipFill rotWithShape="1">
          <a:blip r:embed="rId9"/>
          <a:srcRect l="19008" t="77564" r="27863" b="8655"/>
          <a:stretch/>
        </p:blipFill>
        <p:spPr>
          <a:xfrm>
            <a:off x="323528" y="3501008"/>
            <a:ext cx="3456384" cy="504056"/>
          </a:xfrm>
          <a:prstGeom prst="rect">
            <a:avLst/>
          </a:prstGeom>
          <a:effectLst>
            <a:outerShdw blurRad="190500" dist="38100" dir="2700000" sx="102000" sy="102000" algn="tl" rotWithShape="0">
              <a:prstClr val="black">
                <a:alpha val="40000"/>
              </a:prstClr>
            </a:outerShdw>
          </a:effectLst>
        </p:spPr>
      </p:pic>
    </p:spTree>
    <p:extLst>
      <p:ext uri="{BB962C8B-B14F-4D97-AF65-F5344CB8AC3E}">
        <p14:creationId xmlns:p14="http://schemas.microsoft.com/office/powerpoint/2010/main" val="2361091892"/>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447645"/>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740" dirty="0" smtClean="0"/>
              <a:t>Constructed Site Map – </a:t>
            </a:r>
          </a:p>
          <a:p>
            <a:pPr marL="346075" indent="-346075">
              <a:buClr>
                <a:srgbClr val="00B050"/>
              </a:buClr>
              <a:buFont typeface="Wingdings 3" panose="05040102010807070707" pitchFamily="18" charset="2"/>
              <a:buChar char=""/>
            </a:pPr>
            <a:r>
              <a:rPr lang="en-US" sz="1740" dirty="0" smtClean="0"/>
              <a:t>A displayed Sitemap </a:t>
            </a:r>
            <a:r>
              <a:rPr lang="en-US" sz="1740" dirty="0"/>
              <a:t>have 3 purposes.</a:t>
            </a:r>
          </a:p>
          <a:p>
            <a:pPr marL="568325" indent="-346075">
              <a:buClr>
                <a:srgbClr val="00B050"/>
              </a:buClr>
              <a:buFont typeface="+mj-lt"/>
              <a:buAutoNum type="arabicPeriod"/>
            </a:pPr>
            <a:r>
              <a:rPr lang="en-US" sz="1740" dirty="0"/>
              <a:t>Visual Sitemaps for Project Planning / Communication</a:t>
            </a:r>
          </a:p>
          <a:p>
            <a:pPr marL="568325" indent="-346075">
              <a:buClr>
                <a:srgbClr val="00B050"/>
              </a:buClr>
              <a:buFont typeface="+mj-lt"/>
              <a:buAutoNum type="arabicPeriod"/>
            </a:pPr>
            <a:r>
              <a:rPr lang="en-US" sz="1740" dirty="0"/>
              <a:t>HTML for website visitors</a:t>
            </a:r>
          </a:p>
          <a:p>
            <a:pPr marL="568325" indent="-346075">
              <a:buClr>
                <a:srgbClr val="00B050"/>
              </a:buClr>
              <a:buFont typeface="+mj-lt"/>
              <a:buAutoNum type="arabicPeriod"/>
            </a:pPr>
            <a:r>
              <a:rPr lang="en-US" sz="1740" dirty="0"/>
              <a:t>XML sitemaps for search </a:t>
            </a:r>
            <a:r>
              <a:rPr lang="en-US" sz="1740" dirty="0" smtClean="0"/>
              <a:t>engines</a:t>
            </a:r>
          </a:p>
          <a:p>
            <a:pPr marL="346075" indent="-346075">
              <a:buClr>
                <a:srgbClr val="00B050"/>
              </a:buClr>
              <a:buFont typeface="Wingdings 3" panose="05040102010807070707" pitchFamily="18" charset="2"/>
              <a:buChar char=""/>
            </a:pPr>
            <a:r>
              <a:rPr lang="en-US" sz="1740" dirty="0" smtClean="0"/>
              <a:t>These are usually displayed at the bottom of a website to enable users to navigate more directly to important pages rather than using a search tool from within the site.</a:t>
            </a:r>
          </a:p>
          <a:p>
            <a:pPr marL="346075" indent="-346075">
              <a:buClr>
                <a:srgbClr val="00B050"/>
              </a:buClr>
              <a:buFont typeface="Wingdings 3" panose="05040102010807070707" pitchFamily="18" charset="2"/>
              <a:buChar char=""/>
            </a:pPr>
            <a:r>
              <a:rPr lang="en-US" sz="1740" dirty="0" smtClean="0"/>
              <a:t>They are simply designed as they are rarely used but they do contain fast links to pages users would not often go to under normal circumstances. Look at the example below, see how the additional links on the site map are specific for rare users along with additional accessibility features for other users.</a:t>
            </a:r>
          </a:p>
          <a:p>
            <a:pPr marL="346075" indent="-346075">
              <a:buClr>
                <a:srgbClr val="00B050"/>
              </a:buClr>
              <a:buFont typeface="Wingdings 3" panose="05040102010807070707" pitchFamily="18" charset="2"/>
              <a:buChar char=""/>
            </a:pPr>
            <a:endParaRPr lang="en-US" sz="1740" dirty="0"/>
          </a:p>
          <a:p>
            <a:pPr marL="346075" indent="-346075">
              <a:buClr>
                <a:srgbClr val="00B050"/>
              </a:buClr>
              <a:buFont typeface="Wingdings 3" panose="05040102010807070707" pitchFamily="18" charset="2"/>
              <a:buChar char=""/>
            </a:pPr>
            <a:endParaRPr lang="en-US" sz="1740" dirty="0" smtClean="0"/>
          </a:p>
          <a:p>
            <a:pPr marL="346075" indent="-346075">
              <a:buClr>
                <a:srgbClr val="00B050"/>
              </a:buClr>
              <a:buFont typeface="Wingdings 3" panose="05040102010807070707" pitchFamily="18" charset="2"/>
              <a:buChar char=""/>
            </a:pPr>
            <a:endParaRPr lang="en-US" sz="1740" dirty="0"/>
          </a:p>
          <a:p>
            <a:pPr marL="346075" indent="-346075">
              <a:buClr>
                <a:srgbClr val="00B050"/>
              </a:buClr>
              <a:buFont typeface="Wingdings 3" panose="05040102010807070707" pitchFamily="18" charset="2"/>
              <a:buChar char=""/>
            </a:pPr>
            <a:endParaRPr lang="en-US" sz="1740" dirty="0" smtClean="0"/>
          </a:p>
          <a:p>
            <a:pPr marL="346075" indent="-346075">
              <a:buClr>
                <a:srgbClr val="00B050"/>
              </a:buClr>
              <a:buFont typeface="Wingdings 3" panose="05040102010807070707" pitchFamily="18" charset="2"/>
              <a:buChar char=""/>
            </a:pPr>
            <a:endParaRPr lang="en-US" sz="1740" dirty="0"/>
          </a:p>
          <a:p>
            <a:pPr>
              <a:buClr>
                <a:srgbClr val="00B050"/>
              </a:buClr>
            </a:pPr>
            <a:r>
              <a:rPr lang="en-US" sz="1740" b="1" dirty="0" smtClean="0">
                <a:solidFill>
                  <a:srgbClr val="FF0000"/>
                </a:solidFill>
              </a:rPr>
              <a:t>P1.2 </a:t>
            </a:r>
            <a:r>
              <a:rPr lang="en-US" sz="1740" b="1" dirty="0">
                <a:solidFill>
                  <a:srgbClr val="FF0000"/>
                </a:solidFill>
              </a:rPr>
              <a:t>– Task 03 </a:t>
            </a:r>
            <a:r>
              <a:rPr lang="en-US" sz="1740" b="1" dirty="0" smtClean="0">
                <a:solidFill>
                  <a:srgbClr val="FF0000"/>
                </a:solidFill>
              </a:rPr>
              <a:t>– </a:t>
            </a:r>
            <a:r>
              <a:rPr lang="en-US" sz="1740" dirty="0" smtClean="0">
                <a:solidFill>
                  <a:srgbClr val="FF0000"/>
                </a:solidFill>
              </a:rPr>
              <a:t>Using an example, explain the additional benefits of a created site map showing examples of functions and features.</a:t>
            </a:r>
            <a:endParaRPr lang="en-US" sz="174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3600" dirty="0" smtClean="0"/>
              <a:t>P1.2 - Components </a:t>
            </a:r>
            <a:r>
              <a:rPr lang="en-US" sz="3600" dirty="0"/>
              <a:t>of web </a:t>
            </a:r>
            <a:r>
              <a:rPr lang="en-US" sz="3600" dirty="0" smtClean="0"/>
              <a:t>design – Site Map</a:t>
            </a:r>
            <a:endParaRPr lang="en-GB" sz="3600" dirty="0"/>
          </a:p>
        </p:txBody>
      </p:sp>
      <p:pic>
        <p:nvPicPr>
          <p:cNvPr id="6" name="Picture 5"/>
          <p:cNvPicPr>
            <a:picLocks noChangeAspect="1"/>
          </p:cNvPicPr>
          <p:nvPr/>
        </p:nvPicPr>
        <p:blipFill rotWithShape="1">
          <a:blip r:embed="rId5"/>
          <a:srcRect l="19008" t="77564" r="27863" b="8655"/>
          <a:stretch/>
        </p:blipFill>
        <p:spPr>
          <a:xfrm>
            <a:off x="395536" y="4653136"/>
            <a:ext cx="6552728" cy="955606"/>
          </a:xfrm>
          <a:prstGeom prst="rect">
            <a:avLst/>
          </a:prstGeom>
          <a:effectLst>
            <a:outerShdw blurRad="190500" dist="38100" dir="2700000" sx="102000" sy="102000" algn="tl" rotWithShape="0">
              <a:prstClr val="black">
                <a:alpha val="40000"/>
              </a:prstClr>
            </a:outerShdw>
          </a:effectLst>
        </p:spPr>
      </p:pic>
    </p:spTree>
    <p:extLst>
      <p:ext uri="{BB962C8B-B14F-4D97-AF65-F5344CB8AC3E}">
        <p14:creationId xmlns:p14="http://schemas.microsoft.com/office/powerpoint/2010/main" val="336029757"/>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81505" y="1052736"/>
            <a:ext cx="6877074" cy="5715411"/>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740" dirty="0" smtClean="0"/>
              <a:t>Not all links on pages need to go to another page. Links on pages can do additional things such as:</a:t>
            </a:r>
          </a:p>
          <a:p>
            <a:pPr marL="568325" indent="-284163">
              <a:buClr>
                <a:srgbClr val="00B050"/>
              </a:buClr>
              <a:buFont typeface="Arial" panose="020B0604020202020204" pitchFamily="34" charset="0"/>
              <a:buChar char="•"/>
            </a:pPr>
            <a:r>
              <a:rPr lang="en-US" sz="1740" dirty="0" smtClean="0"/>
              <a:t>Force open a PDF document on Adobe Acrobat</a:t>
            </a:r>
          </a:p>
          <a:p>
            <a:pPr marL="568325" indent="-284163">
              <a:buClr>
                <a:srgbClr val="00B050"/>
              </a:buClr>
              <a:buFont typeface="Arial" panose="020B0604020202020204" pitchFamily="34" charset="0"/>
              <a:buChar char="•"/>
            </a:pPr>
            <a:r>
              <a:rPr lang="en-US" sz="1740" dirty="0" smtClean="0"/>
              <a:t>Open different file associated (if the OS is set up to open that file extension within a certain package) programs.</a:t>
            </a:r>
          </a:p>
          <a:p>
            <a:pPr marL="568325" indent="-284163">
              <a:buClr>
                <a:srgbClr val="00B050"/>
              </a:buClr>
              <a:buFont typeface="Arial" panose="020B0604020202020204" pitchFamily="34" charset="0"/>
              <a:buChar char="•"/>
            </a:pPr>
            <a:r>
              <a:rPr lang="en-US" sz="1740" dirty="0" smtClean="0"/>
              <a:t>Link to external sites, other companies, support from different companies or on comparison sites, links to the compared sites and their content.</a:t>
            </a:r>
          </a:p>
          <a:p>
            <a:pPr marL="568325" indent="-284163">
              <a:buClr>
                <a:srgbClr val="00B050"/>
              </a:buClr>
              <a:buFont typeface="Arial" panose="020B0604020202020204" pitchFamily="34" charset="0"/>
              <a:buChar char="•"/>
            </a:pPr>
            <a:r>
              <a:rPr lang="en-US" sz="1740" dirty="0" smtClean="0"/>
              <a:t>To open up videos in full screen or manage and control content within an embedded application.</a:t>
            </a:r>
          </a:p>
          <a:p>
            <a:pPr marL="568325" indent="-284163">
              <a:buClr>
                <a:srgbClr val="00B050"/>
              </a:buClr>
              <a:buFont typeface="Arial" panose="020B0604020202020204" pitchFamily="34" charset="0"/>
              <a:buChar char="•"/>
            </a:pPr>
            <a:r>
              <a:rPr lang="en-US" sz="1740" dirty="0" smtClean="0"/>
              <a:t>Top of Page and Bottom of Page anchor links to scroll more quickly.</a:t>
            </a:r>
          </a:p>
          <a:p>
            <a:pPr marL="568325" indent="-284163">
              <a:buClr>
                <a:srgbClr val="00B050"/>
              </a:buClr>
              <a:buFont typeface="Arial" panose="020B0604020202020204" pitchFamily="34" charset="0"/>
              <a:buChar char="•"/>
            </a:pPr>
            <a:r>
              <a:rPr lang="en-US" sz="1740" dirty="0" smtClean="0"/>
              <a:t>Forward and back buttons.</a:t>
            </a:r>
          </a:p>
          <a:p>
            <a:pPr marL="568325" indent="-284163">
              <a:buClr>
                <a:srgbClr val="00B050"/>
              </a:buClr>
              <a:buFont typeface="Arial" panose="020B0604020202020204" pitchFamily="34" charset="0"/>
              <a:buChar char="•"/>
            </a:pPr>
            <a:r>
              <a:rPr lang="en-US" sz="1740" dirty="0" smtClean="0"/>
              <a:t>Links to move within frames.</a:t>
            </a:r>
          </a:p>
          <a:p>
            <a:pPr marL="285750" indent="-285750">
              <a:buClr>
                <a:srgbClr val="00B050"/>
              </a:buClr>
              <a:buFont typeface="Wingdings 3" panose="05040102010807070707" pitchFamily="18" charset="2"/>
              <a:buChar char=""/>
            </a:pPr>
            <a:r>
              <a:rPr lang="en-US" sz="1740" dirty="0" smtClean="0"/>
              <a:t>For some companies how you set the links is also important, the standard way is to make a button for them but website change their colours, use rollovers, use Tab options to move between them or keep them embedded within the test content.</a:t>
            </a:r>
          </a:p>
          <a:p>
            <a:pPr>
              <a:buClr>
                <a:srgbClr val="00B050"/>
              </a:buClr>
            </a:pPr>
            <a:r>
              <a:rPr lang="en-US" sz="1740" b="1" dirty="0" smtClean="0">
                <a:solidFill>
                  <a:srgbClr val="FF0000"/>
                </a:solidFill>
              </a:rPr>
              <a:t>P1.3 </a:t>
            </a:r>
            <a:r>
              <a:rPr lang="en-US" sz="1740" b="1" dirty="0">
                <a:solidFill>
                  <a:srgbClr val="FF0000"/>
                </a:solidFill>
              </a:rPr>
              <a:t>– Task </a:t>
            </a:r>
            <a:r>
              <a:rPr lang="en-US" sz="1740" b="1" dirty="0" smtClean="0">
                <a:solidFill>
                  <a:srgbClr val="FF0000"/>
                </a:solidFill>
              </a:rPr>
              <a:t>04 </a:t>
            </a:r>
            <a:r>
              <a:rPr lang="en-US" sz="1740" b="1" dirty="0">
                <a:solidFill>
                  <a:srgbClr val="FF0000"/>
                </a:solidFill>
              </a:rPr>
              <a:t>– </a:t>
            </a:r>
            <a:r>
              <a:rPr lang="en-US" sz="1740" dirty="0">
                <a:solidFill>
                  <a:srgbClr val="FF0000"/>
                </a:solidFill>
              </a:rPr>
              <a:t>Using an example, explain the </a:t>
            </a:r>
            <a:r>
              <a:rPr lang="en-US" sz="1740" dirty="0" smtClean="0">
                <a:solidFill>
                  <a:srgbClr val="FF0000"/>
                </a:solidFill>
              </a:rPr>
              <a:t>different methods of Hyperlinks that can be used </a:t>
            </a:r>
            <a:r>
              <a:rPr lang="en-US" sz="1740" dirty="0">
                <a:solidFill>
                  <a:srgbClr val="FF0000"/>
                </a:solidFill>
              </a:rPr>
              <a:t>showing examples of functions and </a:t>
            </a:r>
            <a:r>
              <a:rPr lang="en-US" sz="1740" dirty="0" smtClean="0">
                <a:solidFill>
                  <a:srgbClr val="FF0000"/>
                </a:solidFill>
              </a:rPr>
              <a:t>purpose.</a:t>
            </a:r>
            <a:endParaRPr lang="en-US" sz="1740" dirty="0"/>
          </a:p>
        </p:txBody>
      </p:sp>
      <p:sp>
        <p:nvSpPr>
          <p:cNvPr id="8" name="Title 2"/>
          <p:cNvSpPr>
            <a:spLocks noGrp="1"/>
          </p:cNvSpPr>
          <p:nvPr>
            <p:ph type="title"/>
          </p:nvPr>
        </p:nvSpPr>
        <p:spPr>
          <a:xfrm>
            <a:off x="70266" y="72008"/>
            <a:ext cx="8859452" cy="548680"/>
          </a:xfrm>
        </p:spPr>
        <p:txBody>
          <a:bodyPr>
            <a:noAutofit/>
          </a:bodyPr>
          <a:lstStyle/>
          <a:p>
            <a:r>
              <a:rPr lang="en-US" sz="3500" dirty="0" smtClean="0"/>
              <a:t>P1.3 - Components </a:t>
            </a:r>
            <a:r>
              <a:rPr lang="en-US" sz="3500" dirty="0"/>
              <a:t>of web </a:t>
            </a:r>
            <a:r>
              <a:rPr lang="en-US" sz="3500" dirty="0" smtClean="0"/>
              <a:t>design - Hyperlinks</a:t>
            </a:r>
            <a:endParaRPr lang="en-GB" sz="3500" dirty="0"/>
          </a:p>
        </p:txBody>
      </p:sp>
    </p:spTree>
    <p:extLst>
      <p:ext uri="{BB962C8B-B14F-4D97-AF65-F5344CB8AC3E}">
        <p14:creationId xmlns:p14="http://schemas.microsoft.com/office/powerpoint/2010/main" val="2022782416"/>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4031873"/>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600" dirty="0" smtClean="0"/>
              <a:t>Navigation bars are an essential part of websites and the easier they are to use, the better experience your customers will have on the site. They should not be too complex, too time consuming or too slow to operate and they should be consistent on all pages, in keeping with the company colours and style and obvious.</a:t>
            </a:r>
          </a:p>
          <a:p>
            <a:pPr marL="346075" indent="-346075">
              <a:buClr>
                <a:srgbClr val="00B050"/>
              </a:buClr>
              <a:buFont typeface="Wingdings 3" panose="05040102010807070707" pitchFamily="18" charset="2"/>
              <a:buChar char=""/>
            </a:pPr>
            <a:r>
              <a:rPr lang="en-US" sz="1600" b="1" dirty="0" smtClean="0"/>
              <a:t>Position - </a:t>
            </a:r>
            <a:r>
              <a:rPr lang="en-US" sz="1600" dirty="0" smtClean="0"/>
              <a:t>There are 3 places navigation bars tend to be but sites are not limited to these:</a:t>
            </a:r>
          </a:p>
          <a:p>
            <a:pPr marL="519113" indent="-234950">
              <a:buClr>
                <a:srgbClr val="00B050"/>
              </a:buClr>
              <a:buFont typeface="Arial" panose="020B0604020202020204" pitchFamily="34" charset="0"/>
              <a:buChar char="•"/>
            </a:pPr>
            <a:r>
              <a:rPr lang="en-US" sz="1600" b="1" dirty="0" smtClean="0"/>
              <a:t>Above of below the banner </a:t>
            </a:r>
            <a:r>
              <a:rPr lang="en-US" sz="1600" dirty="0" smtClean="0"/>
              <a:t>– this is very common but difficult to control if the page scrolls and the user wishes to link when scrolled down.</a:t>
            </a:r>
          </a:p>
          <a:p>
            <a:pPr marL="519113" indent="-234950">
              <a:buClr>
                <a:srgbClr val="00B050"/>
              </a:buClr>
              <a:buFont typeface="Arial" panose="020B0604020202020204" pitchFamily="34" charset="0"/>
              <a:buChar char="•"/>
            </a:pPr>
            <a:r>
              <a:rPr lang="en-US" sz="1600" b="1" dirty="0" smtClean="0"/>
              <a:t>On the side </a:t>
            </a:r>
            <a:r>
              <a:rPr lang="en-US" sz="1600" dirty="0" smtClean="0"/>
              <a:t>– Useful for pages where the content fills one page only as it gives the user more room for the main content.</a:t>
            </a:r>
          </a:p>
          <a:p>
            <a:pPr marL="519113" indent="-234950">
              <a:buClr>
                <a:srgbClr val="00B050"/>
              </a:buClr>
              <a:buFont typeface="Arial" panose="020B0604020202020204" pitchFamily="34" charset="0"/>
              <a:buChar char="•"/>
            </a:pPr>
            <a:r>
              <a:rPr lang="en-US" sz="1600" b="1" dirty="0" smtClean="0"/>
              <a:t>Both top and side – </a:t>
            </a:r>
            <a:r>
              <a:rPr lang="en-US" sz="1600" dirty="0" smtClean="0"/>
              <a:t>Companies like Amazon have so many links and so many options that it has become necessary to split the links.</a:t>
            </a:r>
          </a:p>
          <a:p>
            <a:pPr marL="346075" indent="-346075">
              <a:buClr>
                <a:srgbClr val="00B050"/>
              </a:buClr>
              <a:buFont typeface="Wingdings 3" panose="05040102010807070707" pitchFamily="18" charset="2"/>
              <a:buChar char=""/>
            </a:pPr>
            <a:r>
              <a:rPr lang="en-US" sz="1600" dirty="0" smtClean="0"/>
              <a:t>Each of these locations has rules, e.g. size of banner, whether they stay open of closed, whether you use </a:t>
            </a:r>
            <a:r>
              <a:rPr lang="en-US" sz="1600" i="1" dirty="0" smtClean="0"/>
              <a:t>Visited Links</a:t>
            </a:r>
            <a:r>
              <a:rPr lang="en-US" sz="1600" dirty="0" smtClean="0"/>
              <a:t> etc.</a:t>
            </a:r>
            <a:endParaRPr lang="en-US" sz="1600" dirty="0"/>
          </a:p>
        </p:txBody>
      </p:sp>
      <p:sp>
        <p:nvSpPr>
          <p:cNvPr id="8" name="Title 2"/>
          <p:cNvSpPr>
            <a:spLocks noGrp="1"/>
          </p:cNvSpPr>
          <p:nvPr>
            <p:ph type="title"/>
          </p:nvPr>
        </p:nvSpPr>
        <p:spPr>
          <a:xfrm>
            <a:off x="70266" y="72008"/>
            <a:ext cx="8859452" cy="548680"/>
          </a:xfrm>
        </p:spPr>
        <p:txBody>
          <a:bodyPr>
            <a:noAutofit/>
          </a:bodyPr>
          <a:lstStyle/>
          <a:p>
            <a:r>
              <a:rPr lang="en-US" sz="1950" dirty="0" smtClean="0"/>
              <a:t>P1.4 - Web Design Components - Position</a:t>
            </a:r>
            <a:r>
              <a:rPr lang="en-US" sz="1950" dirty="0"/>
              <a:t>, </a:t>
            </a:r>
            <a:r>
              <a:rPr lang="en-US" sz="1950" dirty="0" smtClean="0"/>
              <a:t>Structure </a:t>
            </a:r>
            <a:r>
              <a:rPr lang="en-US" sz="1950" dirty="0"/>
              <a:t>and </a:t>
            </a:r>
            <a:r>
              <a:rPr lang="en-US" sz="1950" dirty="0" smtClean="0"/>
              <a:t>Purpose </a:t>
            </a:r>
            <a:r>
              <a:rPr lang="en-US" sz="1950" dirty="0"/>
              <a:t>of a </a:t>
            </a:r>
            <a:r>
              <a:rPr lang="en-US" sz="1950" dirty="0" smtClean="0"/>
              <a:t>Navigation Bar</a:t>
            </a:r>
            <a:endParaRPr lang="en-GB" sz="1950" dirty="0"/>
          </a:p>
        </p:txBody>
      </p:sp>
      <p:pic>
        <p:nvPicPr>
          <p:cNvPr id="4" name="Picture 3"/>
          <p:cNvPicPr>
            <a:picLocks noChangeAspect="1"/>
          </p:cNvPicPr>
          <p:nvPr/>
        </p:nvPicPr>
        <p:blipFill rotWithShape="1">
          <a:blip r:embed="rId5"/>
          <a:srcRect l="6832" t="11610" r="7386" b="39173"/>
          <a:stretch/>
        </p:blipFill>
        <p:spPr>
          <a:xfrm>
            <a:off x="400271" y="5157192"/>
            <a:ext cx="4465120" cy="1440361"/>
          </a:xfrm>
          <a:prstGeom prst="rect">
            <a:avLst/>
          </a:prstGeom>
          <a:effectLst>
            <a:outerShdw blurRad="190500" dist="38100" dir="2700000" sx="102000" sy="102000" algn="tl" rotWithShape="0">
              <a:prstClr val="black">
                <a:alpha val="40000"/>
              </a:prstClr>
            </a:outerShdw>
          </a:effectLst>
        </p:spPr>
      </p:pic>
      <p:pic>
        <p:nvPicPr>
          <p:cNvPr id="5" name="Picture 4"/>
          <p:cNvPicPr>
            <a:picLocks noChangeAspect="1"/>
          </p:cNvPicPr>
          <p:nvPr/>
        </p:nvPicPr>
        <p:blipFill rotWithShape="1">
          <a:blip r:embed="rId6"/>
          <a:srcRect t="11610" r="59408" b="33266"/>
          <a:stretch/>
        </p:blipFill>
        <p:spPr>
          <a:xfrm>
            <a:off x="5143538" y="5165016"/>
            <a:ext cx="1876734" cy="1432911"/>
          </a:xfrm>
          <a:prstGeom prst="rect">
            <a:avLst/>
          </a:prstGeom>
          <a:effectLst>
            <a:outerShdw blurRad="190500" dist="38100" dir="2700000" sx="102000" sy="102000" algn="tl" rotWithShape="0">
              <a:prstClr val="black">
                <a:alpha val="40000"/>
              </a:prstClr>
            </a:outerShdw>
          </a:effectLst>
        </p:spPr>
      </p:pic>
    </p:spTree>
    <p:extLst>
      <p:ext uri="{BB962C8B-B14F-4D97-AF65-F5344CB8AC3E}">
        <p14:creationId xmlns:p14="http://schemas.microsoft.com/office/powerpoint/2010/main" val="3722660988"/>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4068806"/>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360" b="1" dirty="0" smtClean="0"/>
              <a:t>Structure – </a:t>
            </a:r>
            <a:r>
              <a:rPr lang="en-US" sz="1360" dirty="0" smtClean="0"/>
              <a:t>navigation bars are designed to give the user direct access to an area or page and similar to the structure of the toolbar on most packages, it will have the main options laid out on an ordered manner, mostly alphabetically but not always.</a:t>
            </a:r>
          </a:p>
          <a:p>
            <a:pPr marL="346075" indent="-346075">
              <a:buClr>
                <a:srgbClr val="00B050"/>
              </a:buClr>
              <a:buFont typeface="Wingdings 3" panose="05040102010807070707" pitchFamily="18" charset="2"/>
              <a:buChar char=""/>
            </a:pPr>
            <a:r>
              <a:rPr lang="en-US" sz="1360" dirty="0" smtClean="0"/>
              <a:t>If there is more content that needs linking to, it is often common to sub link the options, pop out menus of additional links.</a:t>
            </a:r>
          </a:p>
          <a:p>
            <a:pPr marL="346075" indent="-346075">
              <a:buClr>
                <a:srgbClr val="00B050"/>
              </a:buClr>
              <a:buFont typeface="Wingdings 3" panose="05040102010807070707" pitchFamily="18" charset="2"/>
              <a:buChar char=""/>
            </a:pPr>
            <a:r>
              <a:rPr lang="en-US" sz="1360" dirty="0" smtClean="0"/>
              <a:t>It is also common when this is the case to make the main links as important as each other, e.g. Garden, Home, Car, on Amazon, and then chairs, tables, televisions.</a:t>
            </a:r>
          </a:p>
          <a:p>
            <a:pPr marL="346075" indent="-346075">
              <a:buClr>
                <a:srgbClr val="00B050"/>
              </a:buClr>
              <a:buFont typeface="Wingdings 3" panose="05040102010807070707" pitchFamily="18" charset="2"/>
              <a:buChar char=""/>
            </a:pPr>
            <a:r>
              <a:rPr lang="en-US" sz="1360" dirty="0" smtClean="0"/>
              <a:t>It is also common for the company to adapt their navigation bar to suit their needs, e.g. companies who rely on impulse buyers will limit the amount of navigation bar options than a company who has a specific customer base.</a:t>
            </a:r>
          </a:p>
          <a:p>
            <a:pPr marL="346075" indent="-346075">
              <a:buClr>
                <a:srgbClr val="00B050"/>
              </a:buClr>
              <a:buFont typeface="Wingdings 3" panose="05040102010807070707" pitchFamily="18" charset="2"/>
              <a:buChar char=""/>
            </a:pPr>
            <a:r>
              <a:rPr lang="en-US" sz="1360" dirty="0" smtClean="0"/>
              <a:t>It is also common for navigation bars to retract if the user does not choose an option or when the mouse moves out. It is a fight between mouse over and mouse click when selecting or browsing.</a:t>
            </a:r>
          </a:p>
          <a:p>
            <a:pPr marL="346075" indent="-346075">
              <a:buClr>
                <a:srgbClr val="00B050"/>
              </a:buClr>
              <a:buFont typeface="Wingdings 3" panose="05040102010807070707" pitchFamily="18" charset="2"/>
              <a:buChar char=""/>
            </a:pPr>
            <a:r>
              <a:rPr lang="en-US" sz="1360" dirty="0" smtClean="0"/>
              <a:t>Lastly it is common for links to highlight when selected to show the user what has been chosen.</a:t>
            </a:r>
          </a:p>
          <a:p>
            <a:pPr>
              <a:buClr>
                <a:srgbClr val="00B050"/>
              </a:buClr>
            </a:pPr>
            <a:r>
              <a:rPr lang="en-US" sz="1360" b="1" dirty="0" smtClean="0">
                <a:solidFill>
                  <a:srgbClr val="FF0000"/>
                </a:solidFill>
              </a:rPr>
              <a:t>P1.4 – Task 05 -</a:t>
            </a:r>
            <a:r>
              <a:rPr lang="en-US" sz="1360" dirty="0" smtClean="0">
                <a:solidFill>
                  <a:srgbClr val="FF0000"/>
                </a:solidFill>
              </a:rPr>
              <a:t> Using a variety of examples, describe the Purpose, Position and Structure of Navigation Bars.</a:t>
            </a:r>
            <a:endParaRPr lang="en-US" sz="136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1950" dirty="0" smtClean="0"/>
              <a:t>P1.4 - Web Design Components - Position</a:t>
            </a:r>
            <a:r>
              <a:rPr lang="en-US" sz="1950" dirty="0"/>
              <a:t>, </a:t>
            </a:r>
            <a:r>
              <a:rPr lang="en-US" sz="1950" dirty="0" smtClean="0"/>
              <a:t>Structure </a:t>
            </a:r>
            <a:r>
              <a:rPr lang="en-US" sz="1950" dirty="0"/>
              <a:t>and </a:t>
            </a:r>
            <a:r>
              <a:rPr lang="en-US" sz="1950" dirty="0" smtClean="0"/>
              <a:t>Purpose </a:t>
            </a:r>
            <a:r>
              <a:rPr lang="en-US" sz="1950" dirty="0"/>
              <a:t>of a </a:t>
            </a:r>
            <a:r>
              <a:rPr lang="en-US" sz="1950" dirty="0" smtClean="0"/>
              <a:t>Navigation Bar</a:t>
            </a:r>
            <a:endParaRPr lang="en-GB" sz="1950" dirty="0"/>
          </a:p>
        </p:txBody>
      </p:sp>
      <p:pic>
        <p:nvPicPr>
          <p:cNvPr id="2" name="Picture 1"/>
          <p:cNvPicPr>
            <a:picLocks noChangeAspect="1"/>
          </p:cNvPicPr>
          <p:nvPr/>
        </p:nvPicPr>
        <p:blipFill rotWithShape="1">
          <a:blip r:embed="rId5"/>
          <a:srcRect l="13474" t="43109" r="63282" b="31297"/>
          <a:stretch/>
        </p:blipFill>
        <p:spPr>
          <a:xfrm>
            <a:off x="280997" y="5061752"/>
            <a:ext cx="2562811" cy="1586502"/>
          </a:xfrm>
          <a:prstGeom prst="rect">
            <a:avLst/>
          </a:prstGeom>
          <a:effectLst>
            <a:outerShdw blurRad="190500" dist="38100" dir="2700000" sx="102000" sy="102000" algn="tl" rotWithShape="0">
              <a:prstClr val="black">
                <a:alpha val="40000"/>
              </a:prstClr>
            </a:outerShdw>
          </a:effectLst>
        </p:spPr>
      </p:pic>
      <p:pic>
        <p:nvPicPr>
          <p:cNvPr id="3" name="Picture 2"/>
          <p:cNvPicPr>
            <a:picLocks noChangeAspect="1"/>
          </p:cNvPicPr>
          <p:nvPr/>
        </p:nvPicPr>
        <p:blipFill rotWithShape="1">
          <a:blip r:embed="rId6"/>
          <a:srcRect l="14494" t="18500" r="69370" b="53937"/>
          <a:stretch/>
        </p:blipFill>
        <p:spPr>
          <a:xfrm>
            <a:off x="2933884" y="5069220"/>
            <a:ext cx="1681293" cy="1614663"/>
          </a:xfrm>
          <a:prstGeom prst="rect">
            <a:avLst/>
          </a:prstGeom>
          <a:effectLst>
            <a:outerShdw blurRad="190500" dist="38100" dir="2700000" sx="102000" sy="102000" algn="tl" rotWithShape="0">
              <a:prstClr val="black">
                <a:alpha val="40000"/>
              </a:prstClr>
            </a:outerShdw>
          </a:effectLst>
        </p:spPr>
      </p:pic>
      <p:pic>
        <p:nvPicPr>
          <p:cNvPr id="6" name="Picture 5"/>
          <p:cNvPicPr>
            <a:picLocks noChangeAspect="1"/>
          </p:cNvPicPr>
          <p:nvPr/>
        </p:nvPicPr>
        <p:blipFill rotWithShape="1">
          <a:blip r:embed="rId7"/>
          <a:srcRect l="12367" t="20469" r="48893" b="41142"/>
          <a:stretch/>
        </p:blipFill>
        <p:spPr>
          <a:xfrm>
            <a:off x="4705252" y="5069220"/>
            <a:ext cx="2387027" cy="1607194"/>
          </a:xfrm>
          <a:prstGeom prst="rect">
            <a:avLst/>
          </a:prstGeom>
          <a:effectLst>
            <a:outerShdw blurRad="190500" dist="38100" dir="2700000" sx="102000" sy="102000" algn="tl" rotWithShape="0">
              <a:prstClr val="black">
                <a:alpha val="40000"/>
              </a:prstClr>
            </a:outerShdw>
          </a:effectLst>
        </p:spPr>
      </p:pic>
    </p:spTree>
    <p:extLst>
      <p:ext uri="{BB962C8B-B14F-4D97-AF65-F5344CB8AC3E}">
        <p14:creationId xmlns:p14="http://schemas.microsoft.com/office/powerpoint/2010/main" val="2121247075"/>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847755"/>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670" dirty="0" smtClean="0"/>
              <a:t>Even with your bar in place, that does not guarantee the success of a website, the user needs to be able to use it effectively. The death of QXL in place of eBay, of MySpace in place of Facebook, of Yahoo in place of Google has been down to the design, experience and ability of usage that the user has with a site. </a:t>
            </a:r>
          </a:p>
          <a:p>
            <a:pPr marL="519113" indent="-234950">
              <a:buClr>
                <a:srgbClr val="00B050"/>
              </a:buClr>
              <a:buFont typeface="Arial" panose="020B0604020202020204" pitchFamily="34" charset="0"/>
              <a:buChar char="•"/>
            </a:pPr>
            <a:r>
              <a:rPr lang="en-US" sz="1670" b="1" dirty="0"/>
              <a:t>N</a:t>
            </a:r>
            <a:r>
              <a:rPr lang="en-US" sz="1670" b="1" dirty="0" smtClean="0"/>
              <a:t>avigation bar </a:t>
            </a:r>
            <a:r>
              <a:rPr lang="en-US" sz="1670" dirty="0" smtClean="0"/>
              <a:t>– The main part of the user experience beyond Page 1. Using frames may mean it is not necessary to leave Page 1.</a:t>
            </a:r>
          </a:p>
          <a:p>
            <a:pPr marL="519113" indent="-234950">
              <a:buClr>
                <a:srgbClr val="00B050"/>
              </a:buClr>
              <a:buFont typeface="Arial" panose="020B0604020202020204" pitchFamily="34" charset="0"/>
              <a:buChar char="•"/>
            </a:pPr>
            <a:r>
              <a:rPr lang="en-US" sz="1670" b="1" dirty="0" smtClean="0"/>
              <a:t>Title</a:t>
            </a:r>
            <a:r>
              <a:rPr lang="en-US" sz="1670" dirty="0" smtClean="0"/>
              <a:t> – Written into the Meta-heading, when the user wants to see where they have navigated to, it should appear at the top of the browser or on each tab opened.</a:t>
            </a:r>
          </a:p>
          <a:p>
            <a:pPr marL="519113" indent="-234950">
              <a:buClr>
                <a:srgbClr val="00B050"/>
              </a:buClr>
              <a:buFont typeface="Arial" panose="020B0604020202020204" pitchFamily="34" charset="0"/>
              <a:buChar char="•"/>
            </a:pPr>
            <a:r>
              <a:rPr lang="en-US" sz="1670" b="1" dirty="0"/>
              <a:t>P</a:t>
            </a:r>
            <a:r>
              <a:rPr lang="en-US" sz="1670" b="1" dirty="0" smtClean="0"/>
              <a:t>age content </a:t>
            </a:r>
            <a:r>
              <a:rPr lang="en-US" sz="1670" dirty="0" smtClean="0"/>
              <a:t>– the goldilocks, not too much, not too little philosophy of design. All the content should be put onto one page, or this reduces loading time, and too little means the user needs to increase the amount of clicks to get to where they need to be.</a:t>
            </a:r>
          </a:p>
          <a:p>
            <a:pPr marL="519113" indent="-234950">
              <a:buClr>
                <a:srgbClr val="00B050"/>
              </a:buClr>
              <a:buFont typeface="Arial" panose="020B0604020202020204" pitchFamily="34" charset="0"/>
              <a:buChar char="•"/>
            </a:pPr>
            <a:r>
              <a:rPr lang="en-US" sz="1670" b="1" dirty="0"/>
              <a:t>A</a:t>
            </a:r>
            <a:r>
              <a:rPr lang="en-US" sz="1670" b="1" dirty="0" smtClean="0"/>
              <a:t> </a:t>
            </a:r>
            <a:r>
              <a:rPr lang="en-US" sz="1670" b="1" dirty="0"/>
              <a:t>plan for content </a:t>
            </a:r>
            <a:r>
              <a:rPr lang="en-US" sz="1670" b="1" dirty="0" smtClean="0"/>
              <a:t>management </a:t>
            </a:r>
            <a:r>
              <a:rPr lang="en-US" sz="1670" dirty="0" smtClean="0"/>
              <a:t>– How many columns, where the text is, how the text wraps around the images, are frames or layers used.</a:t>
            </a:r>
          </a:p>
          <a:p>
            <a:pPr marL="346075" indent="-346075">
              <a:buClr>
                <a:srgbClr val="00B050"/>
              </a:buClr>
              <a:buFont typeface="Wingdings 3" panose="05040102010807070707" pitchFamily="18" charset="2"/>
              <a:buChar char=""/>
            </a:pPr>
            <a:r>
              <a:rPr lang="en-US" sz="1670" dirty="0" smtClean="0"/>
              <a:t>All these decisions need to be made before the page is created. Which is why designers make a page plan and a template file for which to base the content of the pages on.</a:t>
            </a:r>
            <a:endParaRPr lang="en-US" sz="1670" dirty="0"/>
          </a:p>
        </p:txBody>
      </p:sp>
      <p:sp>
        <p:nvSpPr>
          <p:cNvPr id="8" name="Title 2"/>
          <p:cNvSpPr>
            <a:spLocks noGrp="1"/>
          </p:cNvSpPr>
          <p:nvPr>
            <p:ph type="title"/>
          </p:nvPr>
        </p:nvSpPr>
        <p:spPr>
          <a:xfrm>
            <a:off x="70266" y="72008"/>
            <a:ext cx="8859452" cy="548680"/>
          </a:xfrm>
        </p:spPr>
        <p:txBody>
          <a:bodyPr>
            <a:noAutofit/>
          </a:bodyPr>
          <a:lstStyle/>
          <a:p>
            <a:r>
              <a:rPr lang="en-US" sz="3300" dirty="0" smtClean="0"/>
              <a:t>P1.5 - Components </a:t>
            </a:r>
            <a:r>
              <a:rPr lang="en-US" sz="3300" dirty="0"/>
              <a:t>of </a:t>
            </a:r>
            <a:r>
              <a:rPr lang="en-US" sz="3300" dirty="0" smtClean="0"/>
              <a:t>Web Design – Page Design</a:t>
            </a:r>
            <a:endParaRPr lang="en-GB" sz="3300" dirty="0"/>
          </a:p>
        </p:txBody>
      </p:sp>
    </p:spTree>
    <p:extLst>
      <p:ext uri="{BB962C8B-B14F-4D97-AF65-F5344CB8AC3E}">
        <p14:creationId xmlns:p14="http://schemas.microsoft.com/office/powerpoint/2010/main" val="1861370907"/>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51520" y="1052736"/>
            <a:ext cx="4235659" cy="5544616"/>
          </a:xfrm>
        </p:spPr>
        <p:txBody>
          <a:bodyPr>
            <a:normAutofit fontScale="92500"/>
          </a:bodyPr>
          <a:lstStyle/>
          <a:p>
            <a:pPr marL="284163" lvl="1" indent="-277813">
              <a:buClr>
                <a:srgbClr val="00B050"/>
              </a:buClr>
              <a:buSzPct val="80000"/>
              <a:buFont typeface="Wingdings 3" panose="05040102010807070707" pitchFamily="18" charset="2"/>
              <a:buChar char=""/>
            </a:pPr>
            <a:r>
              <a:rPr lang="en-GB" sz="2000" dirty="0" smtClean="0"/>
              <a:t>In the design of sites the image on the right is a basic version that would be used to lay out the website. On the left is the navigation bar, always somewhere will be the logo, at the base there will be the site map that will have external links to email and main pages from the company, or merely contact details.</a:t>
            </a:r>
          </a:p>
          <a:p>
            <a:pPr marL="6350" lvl="1" indent="0">
              <a:buClr>
                <a:srgbClr val="00B050"/>
              </a:buClr>
              <a:buSzPct val="80000"/>
              <a:buNone/>
            </a:pPr>
            <a:r>
              <a:rPr lang="en-US" sz="2000" b="1" dirty="0" smtClean="0">
                <a:solidFill>
                  <a:srgbClr val="FF0000"/>
                </a:solidFill>
              </a:rPr>
              <a:t>P1.5 </a:t>
            </a:r>
            <a:r>
              <a:rPr lang="en-US" sz="2000" b="1" dirty="0">
                <a:solidFill>
                  <a:srgbClr val="FF0000"/>
                </a:solidFill>
              </a:rPr>
              <a:t>– Task </a:t>
            </a:r>
            <a:r>
              <a:rPr lang="en-US" sz="2000" b="1" dirty="0" smtClean="0">
                <a:solidFill>
                  <a:srgbClr val="FF0000"/>
                </a:solidFill>
              </a:rPr>
              <a:t>06 –</a:t>
            </a:r>
            <a:r>
              <a:rPr lang="en-US" sz="2000" dirty="0" smtClean="0">
                <a:solidFill>
                  <a:srgbClr val="FF0000"/>
                </a:solidFill>
              </a:rPr>
              <a:t> Explain the purpose of Page Designs before the creation of a site, state their use and create a Page Design for a website that exists.</a:t>
            </a:r>
            <a:endParaRPr lang="en-US" sz="2000" dirty="0">
              <a:solidFill>
                <a:srgbClr val="FF0000"/>
              </a:solidFill>
            </a:endParaRPr>
          </a:p>
          <a:p>
            <a:pPr marL="284163" lvl="1" indent="-277813">
              <a:buClr>
                <a:srgbClr val="00B050"/>
              </a:buClr>
              <a:buSzPct val="80000"/>
              <a:buFont typeface="Wingdings 3" panose="05040102010807070707" pitchFamily="18" charset="2"/>
              <a:buChar char=""/>
            </a:pPr>
            <a:r>
              <a:rPr lang="en-GB" sz="2000" dirty="0" smtClean="0"/>
              <a:t>You need to detail everything on the page, fonts, sizes, colours, background colours, accessibility options, site map, location of navigation system, logo, additional or external links.</a:t>
            </a:r>
          </a:p>
        </p:txBody>
      </p:sp>
      <p:sp>
        <p:nvSpPr>
          <p:cNvPr id="5" name="Rectangle 4"/>
          <p:cNvSpPr/>
          <p:nvPr/>
        </p:nvSpPr>
        <p:spPr>
          <a:xfrm>
            <a:off x="4606232" y="995824"/>
            <a:ext cx="3854200" cy="1785104"/>
          </a:xfrm>
          <a:prstGeom prst="rect">
            <a:avLst/>
          </a:prstGeom>
        </p:spPr>
        <p:txBody>
          <a:bodyPr wrap="square">
            <a:spAutoFit/>
          </a:bodyPr>
          <a:lstStyle/>
          <a:p>
            <a:pPr algn="ctr">
              <a:spcBef>
                <a:spcPts val="0"/>
              </a:spcBef>
            </a:pPr>
            <a:r>
              <a:rPr lang="en-GB" sz="2000" b="1" dirty="0" smtClean="0">
                <a:latin typeface="Calibri" pitchFamily="34" charset="0"/>
                <a:cs typeface="Calibri" pitchFamily="34" charset="0"/>
              </a:rPr>
              <a:t>House Style</a:t>
            </a:r>
          </a:p>
          <a:p>
            <a:pPr>
              <a:spcBef>
                <a:spcPts val="0"/>
              </a:spcBef>
            </a:pPr>
            <a:r>
              <a:rPr lang="en-GB" dirty="0" smtClean="0">
                <a:latin typeface="Calibri" pitchFamily="34" charset="0"/>
                <a:cs typeface="Calibri" pitchFamily="34" charset="0"/>
              </a:rPr>
              <a:t>Headings = Times new roman size 24</a:t>
            </a:r>
          </a:p>
          <a:p>
            <a:pPr>
              <a:spcBef>
                <a:spcPts val="0"/>
              </a:spcBef>
            </a:pPr>
            <a:r>
              <a:rPr lang="en-GB" dirty="0" smtClean="0">
                <a:latin typeface="Calibri" pitchFamily="34" charset="0"/>
                <a:cs typeface="Calibri" pitchFamily="34" charset="0"/>
              </a:rPr>
              <a:t>Subheading = Times new roman size 20</a:t>
            </a:r>
          </a:p>
          <a:p>
            <a:pPr>
              <a:spcBef>
                <a:spcPts val="0"/>
              </a:spcBef>
            </a:pPr>
            <a:r>
              <a:rPr lang="en-GB" dirty="0" smtClean="0">
                <a:latin typeface="Calibri" pitchFamily="34" charset="0"/>
                <a:cs typeface="Calibri" pitchFamily="34" charset="0"/>
              </a:rPr>
              <a:t>Text = Times new roman size 14</a:t>
            </a:r>
          </a:p>
          <a:p>
            <a:pPr>
              <a:spcBef>
                <a:spcPts val="0"/>
              </a:spcBef>
            </a:pPr>
            <a:r>
              <a:rPr lang="en-GB" dirty="0" smtClean="0">
                <a:latin typeface="Calibri" pitchFamily="34" charset="0"/>
                <a:cs typeface="Calibri" pitchFamily="34" charset="0"/>
              </a:rPr>
              <a:t>All Text colour = black</a:t>
            </a:r>
          </a:p>
          <a:p>
            <a:pPr>
              <a:spcBef>
                <a:spcPts val="0"/>
              </a:spcBef>
            </a:pPr>
            <a:r>
              <a:rPr lang="en-GB" dirty="0" smtClean="0">
                <a:latin typeface="Calibri" pitchFamily="34" charset="0"/>
                <a:cs typeface="Calibri" pitchFamily="34" charset="0"/>
              </a:rPr>
              <a:t>Page colour = White</a:t>
            </a:r>
          </a:p>
        </p:txBody>
      </p:sp>
      <p:grpSp>
        <p:nvGrpSpPr>
          <p:cNvPr id="38" name="Group 37"/>
          <p:cNvGrpSpPr/>
          <p:nvPr/>
        </p:nvGrpSpPr>
        <p:grpSpPr>
          <a:xfrm>
            <a:off x="4569720" y="2807749"/>
            <a:ext cx="4214842" cy="3072604"/>
            <a:chOff x="285720" y="3067052"/>
            <a:chExt cx="4214842" cy="3072604"/>
          </a:xfrm>
        </p:grpSpPr>
        <p:sp>
          <p:nvSpPr>
            <p:cNvPr id="7" name="Rectangle 8"/>
            <p:cNvSpPr>
              <a:spLocks noChangeArrowheads="1"/>
            </p:cNvSpPr>
            <p:nvPr/>
          </p:nvSpPr>
          <p:spPr bwMode="auto">
            <a:xfrm>
              <a:off x="285720" y="3071810"/>
              <a:ext cx="4105275" cy="3067051"/>
            </a:xfrm>
            <a:prstGeom prst="rect">
              <a:avLst/>
            </a:prstGeom>
            <a:solidFill>
              <a:schemeClr val="accent1"/>
            </a:solidFill>
            <a:ln w="9525">
              <a:solidFill>
                <a:schemeClr val="tx1"/>
              </a:solidFill>
              <a:miter lim="800000"/>
              <a:headEnd/>
              <a:tailEnd/>
            </a:ln>
          </p:spPr>
          <p:txBody>
            <a:bodyPr wrap="none" anchor="ctr"/>
            <a:lstStyle/>
            <a:p>
              <a:endParaRPr lang="en-US">
                <a:latin typeface="Calibri" pitchFamily="34" charset="0"/>
                <a:cs typeface="Calibri" pitchFamily="34" charset="0"/>
              </a:endParaRPr>
            </a:p>
          </p:txBody>
        </p:sp>
        <p:sp>
          <p:nvSpPr>
            <p:cNvPr id="8" name="Rectangle 9"/>
            <p:cNvSpPr>
              <a:spLocks noChangeArrowheads="1"/>
            </p:cNvSpPr>
            <p:nvPr/>
          </p:nvSpPr>
          <p:spPr bwMode="auto">
            <a:xfrm>
              <a:off x="358744" y="4192359"/>
              <a:ext cx="784231" cy="360363"/>
            </a:xfrm>
            <a:prstGeom prst="rect">
              <a:avLst/>
            </a:prstGeom>
            <a:solidFill>
              <a:schemeClr val="accent1"/>
            </a:solidFill>
            <a:ln w="9525">
              <a:solidFill>
                <a:schemeClr val="tx1"/>
              </a:solidFill>
              <a:miter lim="800000"/>
              <a:headEnd/>
              <a:tailEnd/>
            </a:ln>
          </p:spPr>
          <p:txBody>
            <a:bodyPr wrap="none" anchor="ctr"/>
            <a:lstStyle/>
            <a:p>
              <a:pPr algn="ctr"/>
              <a:r>
                <a:rPr lang="en-GB" sz="1200" dirty="0" smtClean="0">
                  <a:latin typeface="Calibri" pitchFamily="34" charset="0"/>
                  <a:cs typeface="Calibri" pitchFamily="34" charset="0"/>
                </a:rPr>
                <a:t>Link to ?</a:t>
              </a:r>
              <a:endParaRPr lang="en-GB" sz="1200" dirty="0">
                <a:latin typeface="Calibri" pitchFamily="34" charset="0"/>
                <a:cs typeface="Calibri" pitchFamily="34" charset="0"/>
              </a:endParaRPr>
            </a:p>
          </p:txBody>
        </p:sp>
        <p:sp>
          <p:nvSpPr>
            <p:cNvPr id="9" name="Text Box 10"/>
            <p:cNvSpPr txBox="1">
              <a:spLocks noChangeArrowheads="1"/>
            </p:cNvSpPr>
            <p:nvPr/>
          </p:nvSpPr>
          <p:spPr bwMode="auto">
            <a:xfrm>
              <a:off x="285720" y="3863974"/>
              <a:ext cx="1042988" cy="366713"/>
            </a:xfrm>
            <a:prstGeom prst="rect">
              <a:avLst/>
            </a:prstGeom>
            <a:noFill/>
            <a:ln w="9525">
              <a:noFill/>
              <a:miter lim="800000"/>
              <a:headEnd/>
              <a:tailEnd/>
            </a:ln>
          </p:spPr>
          <p:txBody>
            <a:bodyPr>
              <a:spAutoFit/>
            </a:bodyPr>
            <a:lstStyle/>
            <a:p>
              <a:pPr>
                <a:spcBef>
                  <a:spcPct val="50000"/>
                </a:spcBef>
              </a:pPr>
              <a:r>
                <a:rPr lang="en-GB">
                  <a:latin typeface="Calibri" pitchFamily="34" charset="0"/>
                  <a:cs typeface="Calibri" pitchFamily="34" charset="0"/>
                </a:rPr>
                <a:t>Links</a:t>
              </a:r>
            </a:p>
          </p:txBody>
        </p:sp>
        <p:sp>
          <p:nvSpPr>
            <p:cNvPr id="10" name="Line 11"/>
            <p:cNvSpPr>
              <a:spLocks noChangeShapeType="1"/>
            </p:cNvSpPr>
            <p:nvPr/>
          </p:nvSpPr>
          <p:spPr bwMode="auto">
            <a:xfrm flipH="1">
              <a:off x="285720" y="3781432"/>
              <a:ext cx="4105275" cy="0"/>
            </a:xfrm>
            <a:prstGeom prst="line">
              <a:avLst/>
            </a:prstGeom>
            <a:noFill/>
            <a:ln w="9525">
              <a:solidFill>
                <a:schemeClr val="tx1"/>
              </a:solidFill>
              <a:round/>
              <a:headEnd/>
              <a:tailEnd/>
            </a:ln>
          </p:spPr>
          <p:txBody>
            <a:bodyPr/>
            <a:lstStyle/>
            <a:p>
              <a:endParaRPr lang="en-US">
                <a:latin typeface="Calibri" pitchFamily="34" charset="0"/>
                <a:cs typeface="Calibri" pitchFamily="34" charset="0"/>
              </a:endParaRPr>
            </a:p>
          </p:txBody>
        </p:sp>
        <p:sp>
          <p:nvSpPr>
            <p:cNvPr id="11" name="Rectangle 12"/>
            <p:cNvSpPr>
              <a:spLocks noChangeArrowheads="1"/>
            </p:cNvSpPr>
            <p:nvPr/>
          </p:nvSpPr>
          <p:spPr bwMode="auto">
            <a:xfrm>
              <a:off x="301581" y="3067052"/>
              <a:ext cx="912833" cy="714380"/>
            </a:xfrm>
            <a:prstGeom prst="rect">
              <a:avLst/>
            </a:prstGeom>
            <a:noFill/>
            <a:ln w="9525">
              <a:solidFill>
                <a:schemeClr val="tx1"/>
              </a:solidFill>
              <a:round/>
              <a:headEnd/>
              <a:tailEnd/>
            </a:ln>
          </p:spPr>
          <p:txBody>
            <a:bodyPr anchor="ctr"/>
            <a:lstStyle/>
            <a:p>
              <a:pPr algn="ctr"/>
              <a:r>
                <a:rPr lang="en-GB" dirty="0" smtClean="0">
                  <a:latin typeface="Calibri" pitchFamily="34" charset="0"/>
                  <a:cs typeface="Calibri" pitchFamily="34" charset="0"/>
                </a:rPr>
                <a:t>LOGO</a:t>
              </a:r>
              <a:endParaRPr lang="en-GB" dirty="0">
                <a:latin typeface="Calibri" pitchFamily="34" charset="0"/>
                <a:cs typeface="Calibri" pitchFamily="34" charset="0"/>
              </a:endParaRPr>
            </a:p>
          </p:txBody>
        </p:sp>
        <p:sp>
          <p:nvSpPr>
            <p:cNvPr id="12" name="Rectangle 14"/>
            <p:cNvSpPr>
              <a:spLocks noChangeArrowheads="1"/>
            </p:cNvSpPr>
            <p:nvPr/>
          </p:nvSpPr>
          <p:spPr bwMode="auto">
            <a:xfrm>
              <a:off x="358744" y="4695596"/>
              <a:ext cx="784231" cy="360363"/>
            </a:xfrm>
            <a:prstGeom prst="rect">
              <a:avLst/>
            </a:prstGeom>
            <a:solidFill>
              <a:schemeClr val="accent1"/>
            </a:solidFill>
            <a:ln w="9525">
              <a:solidFill>
                <a:schemeClr val="tx1"/>
              </a:solidFill>
              <a:miter lim="800000"/>
              <a:headEnd/>
              <a:tailEnd/>
            </a:ln>
          </p:spPr>
          <p:txBody>
            <a:bodyPr wrap="none" anchor="ctr"/>
            <a:lstStyle/>
            <a:p>
              <a:pPr algn="ctr"/>
              <a:r>
                <a:rPr lang="en-GB" sz="1200" dirty="0" smtClean="0">
                  <a:latin typeface="Calibri" pitchFamily="34" charset="0"/>
                  <a:cs typeface="Calibri" pitchFamily="34" charset="0"/>
                </a:rPr>
                <a:t>Link to ?</a:t>
              </a:r>
              <a:endParaRPr lang="en-GB" sz="1200" dirty="0">
                <a:latin typeface="Calibri" pitchFamily="34" charset="0"/>
                <a:cs typeface="Calibri" pitchFamily="34" charset="0"/>
              </a:endParaRPr>
            </a:p>
          </p:txBody>
        </p:sp>
        <p:sp>
          <p:nvSpPr>
            <p:cNvPr id="13" name="Rectangle 15"/>
            <p:cNvSpPr>
              <a:spLocks noChangeArrowheads="1"/>
            </p:cNvSpPr>
            <p:nvPr/>
          </p:nvSpPr>
          <p:spPr bwMode="auto">
            <a:xfrm>
              <a:off x="358744" y="5200421"/>
              <a:ext cx="784231" cy="360363"/>
            </a:xfrm>
            <a:prstGeom prst="rect">
              <a:avLst/>
            </a:prstGeom>
            <a:solidFill>
              <a:schemeClr val="accent1"/>
            </a:solidFill>
            <a:ln w="9525">
              <a:solidFill>
                <a:schemeClr val="tx1"/>
              </a:solidFill>
              <a:miter lim="800000"/>
              <a:headEnd/>
              <a:tailEnd/>
            </a:ln>
          </p:spPr>
          <p:txBody>
            <a:bodyPr wrap="none" anchor="ctr"/>
            <a:lstStyle/>
            <a:p>
              <a:pPr algn="ctr"/>
              <a:r>
                <a:rPr lang="en-GB" sz="1400" dirty="0" smtClean="0">
                  <a:latin typeface="Calibri" pitchFamily="34" charset="0"/>
                  <a:cs typeface="Calibri" pitchFamily="34" charset="0"/>
                </a:rPr>
                <a:t>Link to ?</a:t>
              </a:r>
              <a:endParaRPr lang="en-GB" sz="1400" dirty="0">
                <a:latin typeface="Calibri" pitchFamily="34" charset="0"/>
                <a:cs typeface="Calibri" pitchFamily="34" charset="0"/>
              </a:endParaRPr>
            </a:p>
          </p:txBody>
        </p:sp>
        <p:sp>
          <p:nvSpPr>
            <p:cNvPr id="14" name="Text Box 16"/>
            <p:cNvSpPr txBox="1">
              <a:spLocks noChangeArrowheads="1"/>
            </p:cNvSpPr>
            <p:nvPr/>
          </p:nvSpPr>
          <p:spPr bwMode="auto">
            <a:xfrm>
              <a:off x="1593810" y="3176891"/>
              <a:ext cx="2714644" cy="461665"/>
            </a:xfrm>
            <a:prstGeom prst="rect">
              <a:avLst/>
            </a:prstGeom>
            <a:noFill/>
            <a:ln w="9525">
              <a:noFill/>
              <a:miter lim="800000"/>
              <a:headEnd/>
              <a:tailEnd/>
            </a:ln>
          </p:spPr>
          <p:txBody>
            <a:bodyPr wrap="square">
              <a:spAutoFit/>
            </a:bodyPr>
            <a:lstStyle/>
            <a:p>
              <a:pPr>
                <a:spcBef>
                  <a:spcPct val="50000"/>
                </a:spcBef>
              </a:pPr>
              <a:r>
                <a:rPr lang="en-GB" sz="2400" dirty="0" smtClean="0">
                  <a:latin typeface="Calibri" pitchFamily="34" charset="0"/>
                  <a:cs typeface="Calibri" pitchFamily="34" charset="0"/>
                </a:rPr>
                <a:t>Heading, FSC</a:t>
              </a:r>
              <a:endParaRPr lang="en-GB" sz="2400" dirty="0">
                <a:latin typeface="Calibri" pitchFamily="34" charset="0"/>
                <a:cs typeface="Calibri" pitchFamily="34" charset="0"/>
              </a:endParaRPr>
            </a:p>
          </p:txBody>
        </p:sp>
        <p:sp>
          <p:nvSpPr>
            <p:cNvPr id="15" name="Text Box 18"/>
            <p:cNvSpPr txBox="1">
              <a:spLocks noChangeArrowheads="1"/>
            </p:cNvSpPr>
            <p:nvPr/>
          </p:nvSpPr>
          <p:spPr bwMode="auto">
            <a:xfrm>
              <a:off x="1236620" y="3781432"/>
              <a:ext cx="2376488" cy="366713"/>
            </a:xfrm>
            <a:prstGeom prst="rect">
              <a:avLst/>
            </a:prstGeom>
            <a:noFill/>
            <a:ln w="9525">
              <a:noFill/>
              <a:miter lim="800000"/>
              <a:headEnd/>
              <a:tailEnd/>
            </a:ln>
          </p:spPr>
          <p:txBody>
            <a:bodyPr>
              <a:spAutoFit/>
            </a:bodyPr>
            <a:lstStyle/>
            <a:p>
              <a:pPr>
                <a:spcBef>
                  <a:spcPct val="50000"/>
                </a:spcBef>
              </a:pPr>
              <a:r>
                <a:rPr lang="en-GB" dirty="0" smtClean="0">
                  <a:latin typeface="Calibri" pitchFamily="34" charset="0"/>
                  <a:cs typeface="Calibri" pitchFamily="34" charset="0"/>
                </a:rPr>
                <a:t>Subheading, FSC</a:t>
              </a:r>
              <a:endParaRPr lang="en-GB" dirty="0">
                <a:latin typeface="Calibri" pitchFamily="34" charset="0"/>
                <a:cs typeface="Calibri" pitchFamily="34" charset="0"/>
              </a:endParaRPr>
            </a:p>
          </p:txBody>
        </p:sp>
        <p:sp>
          <p:nvSpPr>
            <p:cNvPr id="16" name="Rectangle 19"/>
            <p:cNvSpPr>
              <a:spLocks noChangeArrowheads="1"/>
            </p:cNvSpPr>
            <p:nvPr/>
          </p:nvSpPr>
          <p:spPr bwMode="auto">
            <a:xfrm>
              <a:off x="358744" y="5703659"/>
              <a:ext cx="784231" cy="360363"/>
            </a:xfrm>
            <a:prstGeom prst="rect">
              <a:avLst/>
            </a:prstGeom>
            <a:solidFill>
              <a:schemeClr val="accent1"/>
            </a:solidFill>
            <a:ln w="9525">
              <a:solidFill>
                <a:schemeClr val="tx1"/>
              </a:solidFill>
              <a:miter lim="800000"/>
              <a:headEnd/>
              <a:tailEnd/>
            </a:ln>
          </p:spPr>
          <p:txBody>
            <a:bodyPr wrap="none" anchor="ctr"/>
            <a:lstStyle/>
            <a:p>
              <a:pPr algn="ctr"/>
              <a:r>
                <a:rPr lang="en-GB" sz="1200" dirty="0" smtClean="0">
                  <a:latin typeface="Calibri" pitchFamily="34" charset="0"/>
                  <a:cs typeface="Calibri" pitchFamily="34" charset="0"/>
                </a:rPr>
                <a:t>Link to ?</a:t>
              </a:r>
              <a:endParaRPr lang="en-GB" sz="1200" dirty="0">
                <a:latin typeface="Calibri" pitchFamily="34" charset="0"/>
                <a:cs typeface="Calibri" pitchFamily="34" charset="0"/>
              </a:endParaRPr>
            </a:p>
          </p:txBody>
        </p:sp>
        <p:cxnSp>
          <p:nvCxnSpPr>
            <p:cNvPr id="17" name="Straight Connector 16"/>
            <p:cNvCxnSpPr/>
            <p:nvPr/>
          </p:nvCxnSpPr>
          <p:spPr>
            <a:xfrm>
              <a:off x="1236620" y="4138622"/>
              <a:ext cx="3143272" cy="1588"/>
            </a:xfrm>
            <a:prstGeom prst="line">
              <a:avLst/>
            </a:prstGeom>
            <a:noFill/>
            <a:ln w="9525">
              <a:solidFill>
                <a:schemeClr val="tx1"/>
              </a:solidFill>
              <a:round/>
              <a:headEnd/>
              <a:tailEnd/>
            </a:ln>
          </p:spPr>
        </p:cxnSp>
        <p:cxnSp>
          <p:nvCxnSpPr>
            <p:cNvPr id="18" name="Straight Connector 17"/>
            <p:cNvCxnSpPr/>
            <p:nvPr/>
          </p:nvCxnSpPr>
          <p:spPr>
            <a:xfrm>
              <a:off x="1236620" y="4708538"/>
              <a:ext cx="3143272" cy="1588"/>
            </a:xfrm>
            <a:prstGeom prst="line">
              <a:avLst/>
            </a:prstGeom>
            <a:noFill/>
            <a:ln w="9525">
              <a:solidFill>
                <a:schemeClr val="tx1"/>
              </a:solidFill>
              <a:round/>
              <a:headEnd/>
              <a:tailEnd/>
            </a:ln>
          </p:spPr>
        </p:cxnSp>
        <p:cxnSp>
          <p:nvCxnSpPr>
            <p:cNvPr id="19" name="Straight Connector 18"/>
            <p:cNvCxnSpPr/>
            <p:nvPr/>
          </p:nvCxnSpPr>
          <p:spPr>
            <a:xfrm>
              <a:off x="1236620" y="5208604"/>
              <a:ext cx="3143272" cy="1588"/>
            </a:xfrm>
            <a:prstGeom prst="line">
              <a:avLst/>
            </a:prstGeom>
            <a:noFill/>
            <a:ln w="9525">
              <a:solidFill>
                <a:schemeClr val="tx1"/>
              </a:solidFill>
              <a:round/>
              <a:headEnd/>
              <a:tailEnd/>
            </a:ln>
          </p:spPr>
        </p:cxnSp>
        <p:cxnSp>
          <p:nvCxnSpPr>
            <p:cNvPr id="20" name="Straight Connector 19"/>
            <p:cNvCxnSpPr/>
            <p:nvPr/>
          </p:nvCxnSpPr>
          <p:spPr>
            <a:xfrm>
              <a:off x="1214414" y="5710258"/>
              <a:ext cx="3143272" cy="1588"/>
            </a:xfrm>
            <a:prstGeom prst="line">
              <a:avLst/>
            </a:prstGeom>
            <a:noFill/>
            <a:ln w="9525">
              <a:solidFill>
                <a:schemeClr val="tx1"/>
              </a:solidFill>
              <a:round/>
              <a:headEnd/>
              <a:tailEnd/>
            </a:ln>
          </p:spPr>
        </p:cxnSp>
        <p:cxnSp>
          <p:nvCxnSpPr>
            <p:cNvPr id="21" name="Straight Connector 20"/>
            <p:cNvCxnSpPr/>
            <p:nvPr/>
          </p:nvCxnSpPr>
          <p:spPr>
            <a:xfrm rot="5400000">
              <a:off x="1715274" y="4924440"/>
              <a:ext cx="1570842" cy="794"/>
            </a:xfrm>
            <a:prstGeom prst="line">
              <a:avLst/>
            </a:prstGeom>
            <a:noFill/>
            <a:ln w="9525">
              <a:solidFill>
                <a:schemeClr val="tx1"/>
              </a:solidFill>
              <a:round/>
              <a:headEnd/>
              <a:tailEnd/>
            </a:ln>
          </p:spPr>
        </p:cxnSp>
        <p:cxnSp>
          <p:nvCxnSpPr>
            <p:cNvPr id="22" name="Straight Connector 21"/>
            <p:cNvCxnSpPr/>
            <p:nvPr/>
          </p:nvCxnSpPr>
          <p:spPr>
            <a:xfrm rot="5400000">
              <a:off x="36096" y="4959750"/>
              <a:ext cx="2357430" cy="794"/>
            </a:xfrm>
            <a:prstGeom prst="line">
              <a:avLst/>
            </a:prstGeom>
            <a:noFill/>
            <a:ln w="9525">
              <a:solidFill>
                <a:schemeClr val="tx1"/>
              </a:solidFill>
              <a:round/>
              <a:headEnd/>
              <a:tailEnd/>
            </a:ln>
          </p:spPr>
        </p:cxnSp>
        <p:sp>
          <p:nvSpPr>
            <p:cNvPr id="23" name="TextBox 22"/>
            <p:cNvSpPr txBox="1"/>
            <p:nvPr/>
          </p:nvSpPr>
          <p:spPr>
            <a:xfrm>
              <a:off x="1214414" y="4214818"/>
              <a:ext cx="1285884" cy="430887"/>
            </a:xfrm>
            <a:prstGeom prst="rect">
              <a:avLst/>
            </a:prstGeom>
            <a:noFill/>
          </p:spPr>
          <p:txBody>
            <a:bodyPr wrap="square" rtlCol="0">
              <a:spAutoFit/>
            </a:bodyPr>
            <a:lstStyle/>
            <a:p>
              <a:r>
                <a:rPr lang="en-GB" sz="1100" dirty="0" smtClean="0">
                  <a:latin typeface="Calibri" pitchFamily="34" charset="0"/>
                  <a:cs typeface="Calibri" pitchFamily="34" charset="0"/>
                </a:rPr>
                <a:t>Multimedia component</a:t>
              </a:r>
              <a:endParaRPr lang="en-US" sz="1100" dirty="0">
                <a:latin typeface="Calibri" pitchFamily="34" charset="0"/>
                <a:cs typeface="Calibri" pitchFamily="34" charset="0"/>
              </a:endParaRPr>
            </a:p>
          </p:txBody>
        </p:sp>
        <p:cxnSp>
          <p:nvCxnSpPr>
            <p:cNvPr id="26" name="Straight Connector 25"/>
            <p:cNvCxnSpPr/>
            <p:nvPr/>
          </p:nvCxnSpPr>
          <p:spPr>
            <a:xfrm rot="5400000">
              <a:off x="2857885" y="4924043"/>
              <a:ext cx="1571636" cy="794"/>
            </a:xfrm>
            <a:prstGeom prst="line">
              <a:avLst/>
            </a:prstGeom>
            <a:noFill/>
            <a:ln w="9525">
              <a:solidFill>
                <a:schemeClr val="tx1"/>
              </a:solidFill>
              <a:round/>
              <a:headEnd/>
              <a:tailEnd/>
            </a:ln>
          </p:spPr>
        </p:cxnSp>
        <p:sp>
          <p:nvSpPr>
            <p:cNvPr id="27" name="TextBox 26"/>
            <p:cNvSpPr txBox="1"/>
            <p:nvPr/>
          </p:nvSpPr>
          <p:spPr>
            <a:xfrm>
              <a:off x="3679216" y="4167522"/>
              <a:ext cx="665148" cy="430887"/>
            </a:xfrm>
            <a:prstGeom prst="rect">
              <a:avLst/>
            </a:prstGeom>
            <a:noFill/>
          </p:spPr>
          <p:txBody>
            <a:bodyPr wrap="square" rtlCol="0">
              <a:spAutoFit/>
            </a:bodyPr>
            <a:lstStyle/>
            <a:p>
              <a:r>
                <a:rPr lang="en-GB" sz="1100" dirty="0" smtClean="0">
                  <a:latin typeface="Calibri" pitchFamily="34" charset="0"/>
                  <a:cs typeface="Calibri" pitchFamily="34" charset="0"/>
                </a:rPr>
                <a:t>Text,, FSC</a:t>
              </a:r>
              <a:endParaRPr lang="en-US" sz="1100" dirty="0">
                <a:latin typeface="Calibri" pitchFamily="34" charset="0"/>
                <a:cs typeface="Calibri" pitchFamily="34" charset="0"/>
              </a:endParaRPr>
            </a:p>
          </p:txBody>
        </p:sp>
        <p:sp>
          <p:nvSpPr>
            <p:cNvPr id="28" name="TextBox 27"/>
            <p:cNvSpPr txBox="1"/>
            <p:nvPr/>
          </p:nvSpPr>
          <p:spPr>
            <a:xfrm>
              <a:off x="3643306" y="4739026"/>
              <a:ext cx="665148" cy="430887"/>
            </a:xfrm>
            <a:prstGeom prst="rect">
              <a:avLst/>
            </a:prstGeom>
            <a:noFill/>
          </p:spPr>
          <p:txBody>
            <a:bodyPr wrap="square" rtlCol="0">
              <a:spAutoFit/>
            </a:bodyPr>
            <a:lstStyle/>
            <a:p>
              <a:r>
                <a:rPr lang="en-GB" sz="1100" dirty="0" smtClean="0">
                  <a:latin typeface="Calibri" pitchFamily="34" charset="0"/>
                  <a:cs typeface="Calibri" pitchFamily="34" charset="0"/>
                </a:rPr>
                <a:t>Text, FSC</a:t>
              </a:r>
              <a:endParaRPr lang="en-US" sz="1100" dirty="0">
                <a:latin typeface="Calibri" pitchFamily="34" charset="0"/>
                <a:cs typeface="Calibri" pitchFamily="34" charset="0"/>
              </a:endParaRPr>
            </a:p>
          </p:txBody>
        </p:sp>
        <p:sp>
          <p:nvSpPr>
            <p:cNvPr id="29" name="TextBox 28"/>
            <p:cNvSpPr txBox="1"/>
            <p:nvPr/>
          </p:nvSpPr>
          <p:spPr>
            <a:xfrm>
              <a:off x="3643306" y="5207933"/>
              <a:ext cx="665148" cy="430887"/>
            </a:xfrm>
            <a:prstGeom prst="rect">
              <a:avLst/>
            </a:prstGeom>
            <a:noFill/>
          </p:spPr>
          <p:txBody>
            <a:bodyPr wrap="square" rtlCol="0">
              <a:spAutoFit/>
            </a:bodyPr>
            <a:lstStyle/>
            <a:p>
              <a:r>
                <a:rPr lang="en-GB" sz="1100" dirty="0" smtClean="0">
                  <a:latin typeface="Calibri" pitchFamily="34" charset="0"/>
                  <a:cs typeface="Calibri" pitchFamily="34" charset="0"/>
                </a:rPr>
                <a:t>Text, FSC</a:t>
              </a:r>
              <a:endParaRPr lang="en-US" sz="1100" dirty="0">
                <a:latin typeface="Calibri" pitchFamily="34" charset="0"/>
                <a:cs typeface="Calibri" pitchFamily="34" charset="0"/>
              </a:endParaRPr>
            </a:p>
          </p:txBody>
        </p:sp>
        <p:cxnSp>
          <p:nvCxnSpPr>
            <p:cNvPr id="30" name="Straight Connector 29"/>
            <p:cNvCxnSpPr/>
            <p:nvPr/>
          </p:nvCxnSpPr>
          <p:spPr>
            <a:xfrm rot="5400000">
              <a:off x="2570954" y="5924560"/>
              <a:ext cx="428604" cy="1588"/>
            </a:xfrm>
            <a:prstGeom prst="line">
              <a:avLst/>
            </a:prstGeom>
            <a:noFill/>
            <a:ln w="9525">
              <a:solidFill>
                <a:schemeClr val="tx1"/>
              </a:solidFill>
              <a:round/>
              <a:headEnd/>
              <a:tailEnd/>
            </a:ln>
          </p:spPr>
        </p:cxnSp>
        <p:sp>
          <p:nvSpPr>
            <p:cNvPr id="31" name="TextBox 30"/>
            <p:cNvSpPr txBox="1"/>
            <p:nvPr/>
          </p:nvSpPr>
          <p:spPr>
            <a:xfrm>
              <a:off x="1214414" y="5707975"/>
              <a:ext cx="1643074" cy="369332"/>
            </a:xfrm>
            <a:prstGeom prst="rect">
              <a:avLst/>
            </a:prstGeom>
            <a:noFill/>
          </p:spPr>
          <p:txBody>
            <a:bodyPr wrap="square" rtlCol="0">
              <a:spAutoFit/>
            </a:bodyPr>
            <a:lstStyle/>
            <a:p>
              <a:r>
                <a:rPr lang="en-GB" sz="900" dirty="0" smtClean="0">
                  <a:latin typeface="Calibri" pitchFamily="34" charset="0"/>
                  <a:cs typeface="Calibri" pitchFamily="34" charset="0"/>
                </a:rPr>
                <a:t>Email links</a:t>
              </a:r>
            </a:p>
            <a:p>
              <a:endParaRPr lang="en-US" sz="900" dirty="0">
                <a:latin typeface="Calibri" pitchFamily="34" charset="0"/>
                <a:cs typeface="Calibri" pitchFamily="34" charset="0"/>
              </a:endParaRPr>
            </a:p>
          </p:txBody>
        </p:sp>
        <p:sp>
          <p:nvSpPr>
            <p:cNvPr id="32" name="TextBox 31"/>
            <p:cNvSpPr txBox="1"/>
            <p:nvPr/>
          </p:nvSpPr>
          <p:spPr>
            <a:xfrm>
              <a:off x="2857488" y="5698116"/>
              <a:ext cx="1643074" cy="230832"/>
            </a:xfrm>
            <a:prstGeom prst="rect">
              <a:avLst/>
            </a:prstGeom>
            <a:noFill/>
          </p:spPr>
          <p:txBody>
            <a:bodyPr wrap="square" rtlCol="0">
              <a:spAutoFit/>
            </a:bodyPr>
            <a:lstStyle/>
            <a:p>
              <a:r>
                <a:rPr lang="en-GB" sz="900" dirty="0" smtClean="0">
                  <a:latin typeface="Calibri" pitchFamily="34" charset="0"/>
                  <a:cs typeface="Calibri" pitchFamily="34" charset="0"/>
                </a:rPr>
                <a:t>External link , FSC</a:t>
              </a:r>
              <a:endParaRPr lang="en-US" sz="900" dirty="0">
                <a:latin typeface="Calibri" pitchFamily="34" charset="0"/>
                <a:cs typeface="Calibri" pitchFamily="34" charset="0"/>
              </a:endParaRPr>
            </a:p>
          </p:txBody>
        </p:sp>
        <p:sp>
          <p:nvSpPr>
            <p:cNvPr id="33" name="TextBox 32"/>
            <p:cNvSpPr txBox="1"/>
            <p:nvPr/>
          </p:nvSpPr>
          <p:spPr>
            <a:xfrm>
              <a:off x="2500298" y="4175198"/>
              <a:ext cx="1143008" cy="261610"/>
            </a:xfrm>
            <a:prstGeom prst="rect">
              <a:avLst/>
            </a:prstGeom>
            <a:noFill/>
          </p:spPr>
          <p:txBody>
            <a:bodyPr wrap="square" rtlCol="0">
              <a:spAutoFit/>
            </a:bodyPr>
            <a:lstStyle/>
            <a:p>
              <a:r>
                <a:rPr lang="en-GB" sz="1100" dirty="0" smtClean="0">
                  <a:latin typeface="Calibri" pitchFamily="34" charset="0"/>
                  <a:cs typeface="Calibri" pitchFamily="34" charset="0"/>
                </a:rPr>
                <a:t>Text, FSC</a:t>
              </a:r>
              <a:endParaRPr lang="en-US" sz="1100" dirty="0">
                <a:latin typeface="Calibri" pitchFamily="34" charset="0"/>
                <a:cs typeface="Calibri" pitchFamily="34" charset="0"/>
              </a:endParaRPr>
            </a:p>
          </p:txBody>
        </p:sp>
        <p:sp>
          <p:nvSpPr>
            <p:cNvPr id="34" name="TextBox 33"/>
            <p:cNvSpPr txBox="1"/>
            <p:nvPr/>
          </p:nvSpPr>
          <p:spPr>
            <a:xfrm>
              <a:off x="2500298" y="4742729"/>
              <a:ext cx="1143008" cy="261610"/>
            </a:xfrm>
            <a:prstGeom prst="rect">
              <a:avLst/>
            </a:prstGeom>
            <a:noFill/>
          </p:spPr>
          <p:txBody>
            <a:bodyPr wrap="square" rtlCol="0">
              <a:spAutoFit/>
            </a:bodyPr>
            <a:lstStyle/>
            <a:p>
              <a:r>
                <a:rPr lang="en-GB" sz="1100" dirty="0" smtClean="0">
                  <a:latin typeface="Calibri" pitchFamily="34" charset="0"/>
                  <a:cs typeface="Calibri" pitchFamily="34" charset="0"/>
                </a:rPr>
                <a:t>Text, FSC</a:t>
              </a:r>
              <a:endParaRPr lang="en-US" sz="1100" dirty="0">
                <a:latin typeface="Calibri" pitchFamily="34" charset="0"/>
                <a:cs typeface="Calibri" pitchFamily="34" charset="0"/>
              </a:endParaRPr>
            </a:p>
          </p:txBody>
        </p:sp>
        <p:sp>
          <p:nvSpPr>
            <p:cNvPr id="35" name="TextBox 34"/>
            <p:cNvSpPr txBox="1"/>
            <p:nvPr/>
          </p:nvSpPr>
          <p:spPr>
            <a:xfrm>
              <a:off x="2500298" y="5207933"/>
              <a:ext cx="1143008" cy="261610"/>
            </a:xfrm>
            <a:prstGeom prst="rect">
              <a:avLst/>
            </a:prstGeom>
            <a:noFill/>
          </p:spPr>
          <p:txBody>
            <a:bodyPr wrap="square" rtlCol="0">
              <a:spAutoFit/>
            </a:bodyPr>
            <a:lstStyle/>
            <a:p>
              <a:r>
                <a:rPr lang="en-GB" sz="1100" dirty="0" smtClean="0">
                  <a:latin typeface="Calibri" pitchFamily="34" charset="0"/>
                  <a:cs typeface="Calibri" pitchFamily="34" charset="0"/>
                </a:rPr>
                <a:t>Text, FSC</a:t>
              </a:r>
              <a:endParaRPr lang="en-US" sz="1100" dirty="0">
                <a:latin typeface="Calibri" pitchFamily="34" charset="0"/>
                <a:cs typeface="Calibri" pitchFamily="34" charset="0"/>
              </a:endParaRPr>
            </a:p>
          </p:txBody>
        </p:sp>
        <p:sp>
          <p:nvSpPr>
            <p:cNvPr id="36" name="TextBox 35"/>
            <p:cNvSpPr txBox="1"/>
            <p:nvPr/>
          </p:nvSpPr>
          <p:spPr>
            <a:xfrm>
              <a:off x="1214414" y="4714884"/>
              <a:ext cx="1285884" cy="430887"/>
            </a:xfrm>
            <a:prstGeom prst="rect">
              <a:avLst/>
            </a:prstGeom>
            <a:noFill/>
          </p:spPr>
          <p:txBody>
            <a:bodyPr wrap="square" rtlCol="0">
              <a:spAutoFit/>
            </a:bodyPr>
            <a:lstStyle/>
            <a:p>
              <a:r>
                <a:rPr lang="en-GB" sz="1100" dirty="0" smtClean="0">
                  <a:latin typeface="Calibri" pitchFamily="34" charset="0"/>
                  <a:cs typeface="Calibri" pitchFamily="34" charset="0"/>
                </a:rPr>
                <a:t>Multimedia component</a:t>
              </a:r>
              <a:endParaRPr lang="en-US" sz="1100" dirty="0">
                <a:latin typeface="Calibri" pitchFamily="34" charset="0"/>
                <a:cs typeface="Calibri" pitchFamily="34" charset="0"/>
              </a:endParaRPr>
            </a:p>
          </p:txBody>
        </p:sp>
        <p:sp>
          <p:nvSpPr>
            <p:cNvPr id="37" name="TextBox 36"/>
            <p:cNvSpPr txBox="1"/>
            <p:nvPr/>
          </p:nvSpPr>
          <p:spPr>
            <a:xfrm>
              <a:off x="1214414" y="5284129"/>
              <a:ext cx="1285884" cy="430887"/>
            </a:xfrm>
            <a:prstGeom prst="rect">
              <a:avLst/>
            </a:prstGeom>
            <a:noFill/>
          </p:spPr>
          <p:txBody>
            <a:bodyPr wrap="square" rtlCol="0">
              <a:spAutoFit/>
            </a:bodyPr>
            <a:lstStyle/>
            <a:p>
              <a:r>
                <a:rPr lang="en-GB" sz="1100" dirty="0" smtClean="0">
                  <a:latin typeface="Calibri" pitchFamily="34" charset="0"/>
                  <a:cs typeface="Calibri" pitchFamily="34" charset="0"/>
                </a:rPr>
                <a:t>Multimedia component</a:t>
              </a:r>
              <a:endParaRPr lang="en-US" sz="1100" dirty="0">
                <a:latin typeface="Calibri" pitchFamily="34" charset="0"/>
                <a:cs typeface="Calibri" pitchFamily="34" charset="0"/>
              </a:endParaRPr>
            </a:p>
          </p:txBody>
        </p:sp>
      </p:grpSp>
      <p:sp>
        <p:nvSpPr>
          <p:cNvPr id="39" name="TextBox 38"/>
          <p:cNvSpPr txBox="1"/>
          <p:nvPr/>
        </p:nvSpPr>
        <p:spPr>
          <a:xfrm>
            <a:off x="4569720" y="5951021"/>
            <a:ext cx="4104456" cy="646331"/>
          </a:xfrm>
          <a:prstGeom prst="rect">
            <a:avLst/>
          </a:prstGeom>
          <a:noFill/>
          <a:ln>
            <a:solidFill>
              <a:schemeClr val="tx1"/>
            </a:solidFill>
          </a:ln>
        </p:spPr>
        <p:txBody>
          <a:bodyPr wrap="square" rtlCol="0">
            <a:spAutoFit/>
          </a:bodyPr>
          <a:lstStyle/>
          <a:p>
            <a:pPr algn="ctr"/>
            <a:r>
              <a:rPr lang="en-GB" dirty="0" smtClean="0">
                <a:latin typeface="Calibri" pitchFamily="34" charset="0"/>
                <a:cs typeface="Calibri" pitchFamily="34" charset="0"/>
              </a:rPr>
              <a:t>This example just for illustrative purposes and is not complete</a:t>
            </a:r>
            <a:endParaRPr lang="en-US" dirty="0">
              <a:latin typeface="Calibri" pitchFamily="34" charset="0"/>
              <a:cs typeface="Calibri" pitchFamily="34" charset="0"/>
            </a:endParaRPr>
          </a:p>
        </p:txBody>
      </p:sp>
      <p:sp>
        <p:nvSpPr>
          <p:cNvPr id="41" name="TextBox 40"/>
          <p:cNvSpPr txBox="1"/>
          <p:nvPr/>
        </p:nvSpPr>
        <p:spPr>
          <a:xfrm>
            <a:off x="6668236" y="2469495"/>
            <a:ext cx="2005940" cy="261610"/>
          </a:xfrm>
          <a:prstGeom prst="rect">
            <a:avLst/>
          </a:prstGeom>
          <a:noFill/>
        </p:spPr>
        <p:txBody>
          <a:bodyPr wrap="square" rtlCol="0">
            <a:spAutoFit/>
          </a:bodyPr>
          <a:lstStyle/>
          <a:p>
            <a:r>
              <a:rPr lang="en-GB" sz="1100" dirty="0" smtClean="0"/>
              <a:t>Background Colour will be ?</a:t>
            </a:r>
            <a:endParaRPr lang="en-GB" sz="1100" dirty="0"/>
          </a:p>
        </p:txBody>
      </p:sp>
      <p:cxnSp>
        <p:nvCxnSpPr>
          <p:cNvPr id="43" name="Straight Arrow Connector 42"/>
          <p:cNvCxnSpPr/>
          <p:nvPr/>
        </p:nvCxnSpPr>
        <p:spPr>
          <a:xfrm flipH="1">
            <a:off x="7102564" y="2708920"/>
            <a:ext cx="288032" cy="36004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40" name="Title 2"/>
          <p:cNvSpPr txBox="1">
            <a:spLocks/>
          </p:cNvSpPr>
          <p:nvPr/>
        </p:nvSpPr>
        <p:spPr>
          <a:xfrm>
            <a:off x="35496" y="44624"/>
            <a:ext cx="8859452" cy="548680"/>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US" sz="3380" dirty="0" smtClean="0"/>
              <a:t>P1.5 - Components of Web Design – Page Design</a:t>
            </a:r>
            <a:endParaRPr lang="en-GB" sz="3380" dirty="0"/>
          </a:p>
        </p:txBody>
      </p:sp>
    </p:spTree>
    <p:extLst>
      <p:ext uri="{BB962C8B-B14F-4D97-AF65-F5344CB8AC3E}">
        <p14:creationId xmlns:p14="http://schemas.microsoft.com/office/powerpoint/2010/main" val="2422283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Calculating the Points</a:t>
            </a:r>
            <a:endParaRPr lang="en-GB" b="1" dirty="0" smtClean="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number of points available for each unit depends on the unit grade achieved. </a:t>
            </a:r>
            <a:r>
              <a:rPr lang="en-US" sz="2400" dirty="0" smtClean="0">
                <a:solidFill>
                  <a:srgbClr val="000000"/>
                </a:solidFill>
                <a:latin typeface="Arial" panose="020B0604020202020204" pitchFamily="34" charset="0"/>
              </a:rPr>
              <a:t>Units </a:t>
            </a:r>
            <a:r>
              <a:rPr lang="en-US" sz="2400" dirty="0">
                <a:solidFill>
                  <a:srgbClr val="000000"/>
                </a:solidFill>
                <a:latin typeface="Arial" panose="020B0604020202020204" pitchFamily="34" charset="0"/>
              </a:rPr>
              <a:t>1 and 2 in the Cambridge </a:t>
            </a:r>
            <a:r>
              <a:rPr lang="en-US" sz="2400" dirty="0" err="1">
                <a:solidFill>
                  <a:srgbClr val="000000"/>
                </a:solidFill>
                <a:latin typeface="Arial" panose="020B0604020202020204" pitchFamily="34" charset="0"/>
              </a:rPr>
              <a:t>Technicals</a:t>
            </a:r>
            <a:r>
              <a:rPr lang="en-US" sz="2400" dirty="0">
                <a:solidFill>
                  <a:srgbClr val="000000"/>
                </a:solidFill>
                <a:latin typeface="Arial" panose="020B0604020202020204" pitchFamily="34" charset="0"/>
              </a:rPr>
              <a:t> in IT are 90 GLH; all other units are 60 GLH. </a:t>
            </a: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table below shows the number of points issued for each grade</a:t>
            </a:r>
            <a:r>
              <a:rPr lang="en-US" sz="2400"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sz="2400"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sz="2400" dirty="0" smtClean="0">
              <a:solidFill>
                <a:srgbClr val="000000"/>
              </a:solidFill>
              <a:latin typeface="Arial" panose="020B0604020202020204" pitchFamily="34" charset="0"/>
            </a:endParaRPr>
          </a:p>
          <a:p>
            <a:pPr>
              <a:buClr>
                <a:srgbClr val="00B050"/>
              </a:buClr>
              <a:buSzPct val="80000"/>
            </a:pPr>
            <a:r>
              <a:rPr lang="en-US" sz="2400" dirty="0">
                <a:solidFill>
                  <a:srgbClr val="000000"/>
                </a:solidFill>
                <a:latin typeface="Arial" panose="020B0604020202020204" pitchFamily="34" charset="0"/>
              </a:rPr>
              <a:t>		</a:t>
            </a:r>
          </a:p>
          <a:p>
            <a:pPr>
              <a:buClr>
                <a:srgbClr val="00B050"/>
              </a:buClr>
              <a:buSzPct val="80000"/>
            </a:pPr>
            <a:r>
              <a:rPr lang="en-GB" sz="2400" dirty="0">
                <a:solidFill>
                  <a:srgbClr val="000000"/>
                </a:solidFill>
                <a:latin typeface="Arial" panose="020B0604020202020204" pitchFamily="34" charset="0"/>
              </a:rPr>
              <a:t>	</a:t>
            </a:r>
            <a:endParaRPr lang="en-GB" sz="2400" dirty="0" smtClean="0">
              <a:solidFill>
                <a:srgbClr val="000000"/>
              </a:solidFill>
              <a:latin typeface="Arial" panose="020B0604020202020204" pitchFamily="34" charset="0"/>
            </a:endParaRPr>
          </a:p>
          <a:p>
            <a:pPr>
              <a:buClr>
                <a:srgbClr val="00B050"/>
              </a:buClr>
              <a:buSzPct val="80000"/>
            </a:pPr>
            <a:endParaRPr lang="en-US" sz="2400"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r>
              <a:rPr lang="en-US" sz="2400" dirty="0"/>
              <a:t>To calculate the learner’s qualification </a:t>
            </a:r>
            <a:r>
              <a:rPr lang="en-US" sz="2400" dirty="0" smtClean="0"/>
              <a:t>grade you </a:t>
            </a:r>
            <a:r>
              <a:rPr lang="en-US" sz="2400" dirty="0"/>
              <a:t>will need to add up all the points for the units the learner has achieved, making sure they’ve covered the appropriate mandatory content, taken sufficient externally assessed units, and any units required for the chosen pathway</a:t>
            </a:r>
            <a:r>
              <a:rPr lang="en-US" sz="2400" dirty="0" smtClean="0"/>
              <a:t>.</a:t>
            </a:r>
            <a:endParaRPr lang="en-GB" sz="24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389916223"/>
              </p:ext>
            </p:extLst>
          </p:nvPr>
        </p:nvGraphicFramePr>
        <p:xfrm>
          <a:off x="395536" y="3046080"/>
          <a:ext cx="8424935" cy="1584960"/>
        </p:xfrm>
        <a:graphic>
          <a:graphicData uri="http://schemas.openxmlformats.org/drawingml/2006/table">
            <a:tbl>
              <a:tblPr firstRow="1" bandRow="1">
                <a:tableStyleId>{5C22544A-7EE6-4342-B048-85BDC9FD1C3A}</a:tableStyleId>
              </a:tblPr>
              <a:tblGrid>
                <a:gridCol w="1684987"/>
                <a:gridCol w="1684987"/>
                <a:gridCol w="1684987"/>
                <a:gridCol w="1684987"/>
                <a:gridCol w="1684987"/>
              </a:tblGrid>
              <a:tr h="182838">
                <a:tc>
                  <a:txBody>
                    <a:bodyPr/>
                    <a:lstStyle/>
                    <a:p>
                      <a:r>
                        <a:rPr kumimoji="0" lang="en-GB" sz="2000" b="1" kern="1200" dirty="0" smtClean="0">
                          <a:solidFill>
                            <a:srgbClr val="000000"/>
                          </a:solidFill>
                          <a:latin typeface="Arial" panose="020B0604020202020204" pitchFamily="34" charset="0"/>
                          <a:ea typeface="+mn-ea"/>
                          <a:cs typeface="Arial" panose="020B0604020202020204" pitchFamily="34" charset="0"/>
                        </a:rPr>
                        <a:t>Unit GLH</a:t>
                      </a:r>
                      <a:endParaRPr kumimoji="0" lang="en-GB" sz="2000" b="1" kern="1200" dirty="0">
                        <a:solidFill>
                          <a:srgbClr val="000000"/>
                        </a:solidFill>
                        <a:latin typeface="Arial" panose="020B0604020202020204" pitchFamily="34" charset="0"/>
                        <a:ea typeface="+mn-ea"/>
                        <a:cs typeface="Arial" panose="020B0604020202020204" pitchFamily="34" charset="0"/>
                      </a:endParaRPr>
                    </a:p>
                  </a:txBody>
                  <a:tcPr/>
                </a:tc>
                <a:tc gridSpan="4">
                  <a:txBody>
                    <a:bodyPr/>
                    <a:lstStyle/>
                    <a:p>
                      <a:r>
                        <a:rPr lang="en-US" sz="2000" b="1" dirty="0" smtClean="0">
                          <a:solidFill>
                            <a:srgbClr val="000000"/>
                          </a:solidFill>
                          <a:latin typeface="Arial" panose="020B0604020202020204" pitchFamily="34" charset="0"/>
                          <a:cs typeface="Arial" panose="020B0604020202020204" pitchFamily="34" charset="0"/>
                        </a:rPr>
                        <a:t>Points table for units based on GLH </a:t>
                      </a:r>
                      <a:endParaRPr lang="en-GB" sz="2000" dirty="0">
                        <a:latin typeface="Arial" panose="020B0604020202020204" pitchFamily="34" charset="0"/>
                        <a:cs typeface="Arial" panose="020B0604020202020204" pitchFamily="34" charset="0"/>
                      </a:endParaRPr>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15583">
                <a:tc>
                  <a:txBody>
                    <a:bodyPr/>
                    <a:lstStyle/>
                    <a:p>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pass </a:t>
                      </a:r>
                      <a:endParaRPr lang="en-GB" sz="20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smtClean="0">
                          <a:solidFill>
                            <a:srgbClr val="000000"/>
                          </a:solidFill>
                          <a:latin typeface="Arial" panose="020B0604020202020204" pitchFamily="34" charset="0"/>
                          <a:cs typeface="Arial" panose="020B0604020202020204" pitchFamily="34" charset="0"/>
                        </a:rPr>
                        <a:t>merit </a:t>
                      </a:r>
                      <a:endParaRPr lang="en-GB" sz="2000" dirty="0" smtClean="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distinction </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unclassified </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60 </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14</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90 </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21</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24</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27</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16067023"/>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539978"/>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770" dirty="0" smtClean="0"/>
              <a:t>Since the web has become portable and the competition between browsers has increased, the need for one single design and hope that one single web created page is compatible for all viewers has disappeared. Now pages have to be created for the differing needs of the customers:</a:t>
            </a:r>
            <a:endParaRPr lang="en-US" sz="1770" dirty="0"/>
          </a:p>
          <a:p>
            <a:pPr marL="519113" indent="-180975">
              <a:buClr>
                <a:srgbClr val="00B050"/>
              </a:buClr>
              <a:buFont typeface="Arial" panose="020B0604020202020204" pitchFamily="34" charset="0"/>
              <a:buChar char="•"/>
            </a:pPr>
            <a:r>
              <a:rPr lang="en-US" sz="1770" b="1" dirty="0" smtClean="0"/>
              <a:t>Responsive </a:t>
            </a:r>
            <a:r>
              <a:rPr lang="en-US" sz="1770" b="1" dirty="0"/>
              <a:t>design for mobile/tablet </a:t>
            </a:r>
            <a:r>
              <a:rPr lang="en-US" sz="1770" b="1" dirty="0" smtClean="0"/>
              <a:t>technology </a:t>
            </a:r>
            <a:r>
              <a:rPr lang="en-US" sz="1770" dirty="0" smtClean="0"/>
              <a:t>- This </a:t>
            </a:r>
            <a:r>
              <a:rPr lang="en-US" sz="1770" dirty="0"/>
              <a:t>is an approach to web design aimed at allowing desktop webpages to be viewed in response to the size of the device one is viewing with</a:t>
            </a:r>
            <a:r>
              <a:rPr lang="en-US" sz="1770" dirty="0" smtClean="0"/>
              <a:t>.</a:t>
            </a:r>
          </a:p>
          <a:p>
            <a:pPr marL="519113" indent="-180975">
              <a:buClr>
                <a:srgbClr val="00B050"/>
              </a:buClr>
              <a:buFont typeface="Arial" panose="020B0604020202020204" pitchFamily="34" charset="0"/>
              <a:buChar char="•"/>
            </a:pPr>
            <a:r>
              <a:rPr lang="en-US" sz="1770" dirty="0" smtClean="0"/>
              <a:t>A </a:t>
            </a:r>
            <a:r>
              <a:rPr lang="en-US" sz="1770" dirty="0"/>
              <a:t>site designed with </a:t>
            </a:r>
            <a:r>
              <a:rPr lang="en-US" sz="1770" dirty="0" smtClean="0"/>
              <a:t>this in mind </a:t>
            </a:r>
            <a:r>
              <a:rPr lang="en-US" sz="1770" dirty="0"/>
              <a:t>adapts the layout to the viewing environment by using fluid, proportion-based grids</a:t>
            </a:r>
            <a:r>
              <a:rPr lang="en-US" sz="1770" dirty="0" smtClean="0"/>
              <a:t>, </a:t>
            </a:r>
            <a:r>
              <a:rPr lang="en-US" sz="1770" dirty="0"/>
              <a:t>flexible images</a:t>
            </a:r>
            <a:r>
              <a:rPr lang="en-US" sz="1770" dirty="0" smtClean="0"/>
              <a:t>, </a:t>
            </a:r>
            <a:r>
              <a:rPr lang="en-US" sz="1770" dirty="0"/>
              <a:t>and CSS3 media queries</a:t>
            </a:r>
            <a:r>
              <a:rPr lang="en-US" sz="1770" dirty="0" smtClean="0"/>
              <a:t>, The </a:t>
            </a:r>
            <a:r>
              <a:rPr lang="en-US" sz="1770" dirty="0"/>
              <a:t>fluid grid concept calls for page element sizing to be in relative units like percentages, rather than absolute units like pixels or points</a:t>
            </a:r>
            <a:r>
              <a:rPr lang="en-US" sz="1770" dirty="0" smtClean="0"/>
              <a:t>.</a:t>
            </a:r>
            <a:endParaRPr lang="en-US" sz="1770" dirty="0"/>
          </a:p>
          <a:p>
            <a:pPr marL="519113" indent="-180975">
              <a:buClr>
                <a:srgbClr val="00B050"/>
              </a:buClr>
              <a:buFont typeface="Arial" panose="020B0604020202020204" pitchFamily="34" charset="0"/>
              <a:buChar char="•"/>
            </a:pPr>
            <a:r>
              <a:rPr lang="en-US" sz="1770" dirty="0"/>
              <a:t>Flexible images are also sized in relative units, so as to prevent them from displaying outside their containing element</a:t>
            </a:r>
            <a:r>
              <a:rPr lang="en-US" sz="1770" dirty="0" smtClean="0"/>
              <a:t>.</a:t>
            </a:r>
            <a:endParaRPr lang="en-US" sz="1770" dirty="0"/>
          </a:p>
          <a:p>
            <a:pPr marL="519113" indent="-180975">
              <a:buClr>
                <a:srgbClr val="00B050"/>
              </a:buClr>
              <a:buFont typeface="Arial" panose="020B0604020202020204" pitchFamily="34" charset="0"/>
              <a:buChar char="•"/>
            </a:pPr>
            <a:r>
              <a:rPr lang="en-US" sz="1770" dirty="0"/>
              <a:t>Media queries allow the page to use different CSS style rules based on characteristics of the device the site is being </a:t>
            </a:r>
            <a:r>
              <a:rPr lang="en-US" sz="1770" dirty="0" smtClean="0"/>
              <a:t/>
            </a:r>
            <a:br>
              <a:rPr lang="en-US" sz="1770" dirty="0" smtClean="0"/>
            </a:br>
            <a:r>
              <a:rPr lang="en-US" sz="1770" dirty="0" smtClean="0"/>
              <a:t>displayed </a:t>
            </a:r>
            <a:r>
              <a:rPr lang="en-US" sz="1770" dirty="0"/>
              <a:t>on, most commonly the width of the </a:t>
            </a:r>
            <a:r>
              <a:rPr lang="en-US" sz="1770" dirty="0" smtClean="0"/>
              <a:t/>
            </a:r>
            <a:br>
              <a:rPr lang="en-US" sz="1770" dirty="0" smtClean="0"/>
            </a:br>
            <a:r>
              <a:rPr lang="en-US" sz="1770" dirty="0" smtClean="0"/>
              <a:t>browser</a:t>
            </a:r>
            <a:r>
              <a:rPr lang="en-US" sz="1770" dirty="0"/>
              <a:t>.</a:t>
            </a:r>
          </a:p>
          <a:p>
            <a:pPr marL="519113" indent="-180975">
              <a:buClr>
                <a:srgbClr val="00B050"/>
              </a:buClr>
              <a:buFont typeface="Arial" panose="020B0604020202020204" pitchFamily="34" charset="0"/>
              <a:buChar char="•"/>
            </a:pPr>
            <a:r>
              <a:rPr lang="en-US" sz="1770" dirty="0"/>
              <a:t>Responsive web design has become more </a:t>
            </a:r>
            <a:r>
              <a:rPr lang="en-US" sz="1770" dirty="0" smtClean="0"/>
              <a:t/>
            </a:r>
            <a:br>
              <a:rPr lang="en-US" sz="1770" dirty="0" smtClean="0"/>
            </a:br>
            <a:r>
              <a:rPr lang="en-US" sz="1770" dirty="0" smtClean="0"/>
              <a:t>important </a:t>
            </a:r>
            <a:r>
              <a:rPr lang="en-US" sz="1770" dirty="0"/>
              <a:t>as the amount of mobile traffic now </a:t>
            </a:r>
            <a:r>
              <a:rPr lang="en-US" sz="1770" dirty="0" smtClean="0"/>
              <a:t/>
            </a:r>
            <a:br>
              <a:rPr lang="en-US" sz="1770" dirty="0" smtClean="0"/>
            </a:br>
            <a:r>
              <a:rPr lang="en-US" sz="1770" dirty="0" smtClean="0"/>
              <a:t>accounts </a:t>
            </a:r>
            <a:r>
              <a:rPr lang="en-US" sz="1770" dirty="0"/>
              <a:t>for more than half of total internet traffic</a:t>
            </a:r>
            <a:r>
              <a:rPr lang="en-US" sz="1770" dirty="0" smtClean="0"/>
              <a:t>.</a:t>
            </a:r>
            <a:endParaRPr lang="en-US" sz="1770" dirty="0"/>
          </a:p>
        </p:txBody>
      </p:sp>
      <p:sp>
        <p:nvSpPr>
          <p:cNvPr id="8" name="Title 2"/>
          <p:cNvSpPr>
            <a:spLocks noGrp="1"/>
          </p:cNvSpPr>
          <p:nvPr>
            <p:ph type="title"/>
          </p:nvPr>
        </p:nvSpPr>
        <p:spPr>
          <a:xfrm>
            <a:off x="70266" y="72008"/>
            <a:ext cx="8966230" cy="548680"/>
          </a:xfrm>
        </p:spPr>
        <p:txBody>
          <a:bodyPr>
            <a:noAutofit/>
          </a:bodyPr>
          <a:lstStyle/>
          <a:p>
            <a:r>
              <a:rPr lang="en-US" sz="2060" dirty="0" smtClean="0"/>
              <a:t>P1.6 - Components of Web Design - </a:t>
            </a:r>
            <a:r>
              <a:rPr lang="en-US" sz="2060" dirty="0"/>
              <a:t>Designing for different browsers and </a:t>
            </a:r>
            <a:r>
              <a:rPr lang="en-US" sz="2060" dirty="0" smtClean="0"/>
              <a:t>devices</a:t>
            </a:r>
            <a:endParaRPr lang="en-GB" sz="2060" dirty="0"/>
          </a:p>
        </p:txBody>
      </p:sp>
      <p:pic>
        <p:nvPicPr>
          <p:cNvPr id="2050" name="Picture 2" descr="See original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8144" y="5132871"/>
            <a:ext cx="2952328" cy="1510400"/>
          </a:xfrm>
          <a:prstGeom prst="rect">
            <a:avLst/>
          </a:prstGeom>
          <a:effectLst>
            <a:outerShdw blurRad="1905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6513523"/>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632311"/>
          </a:xfrm>
          <a:prstGeom prst="rect">
            <a:avLst/>
          </a:prstGeom>
        </p:spPr>
        <p:txBody>
          <a:bodyPr wrap="square">
            <a:spAutoFit/>
          </a:bodyPr>
          <a:lstStyle/>
          <a:p>
            <a:pPr>
              <a:buClr>
                <a:srgbClr val="00B050"/>
              </a:buClr>
            </a:pPr>
            <a:r>
              <a:rPr lang="en-US" sz="1500" b="1" dirty="0" smtClean="0"/>
              <a:t>How browser rendering can affect the layout of a webpage:</a:t>
            </a:r>
          </a:p>
          <a:p>
            <a:pPr marL="568325" indent="-222250">
              <a:buClr>
                <a:srgbClr val="00B050"/>
              </a:buClr>
              <a:buFont typeface="Arial" panose="020B0604020202020204" pitchFamily="34" charset="0"/>
              <a:buChar char="•"/>
            </a:pPr>
            <a:r>
              <a:rPr lang="en-US" sz="1500" dirty="0"/>
              <a:t>There are 2 main rendering engines uses by all browsers:</a:t>
            </a:r>
          </a:p>
          <a:p>
            <a:pPr marL="568325" indent="-222250">
              <a:buClr>
                <a:srgbClr val="00B050"/>
              </a:buClr>
              <a:buFont typeface="Arial" panose="020B0604020202020204" pitchFamily="34" charset="0"/>
              <a:buChar char="•"/>
            </a:pPr>
            <a:r>
              <a:rPr lang="en-US" sz="1500" b="1" dirty="0" smtClean="0"/>
              <a:t>Gecko</a:t>
            </a:r>
            <a:r>
              <a:rPr lang="en-US" sz="1500" dirty="0" smtClean="0"/>
              <a:t> </a:t>
            </a:r>
            <a:r>
              <a:rPr lang="en-US" sz="1500" dirty="0"/>
              <a:t>– home-made by Mozilla, and used by Firefox</a:t>
            </a:r>
          </a:p>
          <a:p>
            <a:pPr marL="568325" indent="-222250">
              <a:buClr>
                <a:srgbClr val="00B050"/>
              </a:buClr>
              <a:buFont typeface="Arial" panose="020B0604020202020204" pitchFamily="34" charset="0"/>
              <a:buChar char="•"/>
            </a:pPr>
            <a:r>
              <a:rPr lang="en-US" sz="1500" b="1" dirty="0" err="1"/>
              <a:t>Webkit</a:t>
            </a:r>
            <a:r>
              <a:rPr lang="en-US" sz="1500" dirty="0"/>
              <a:t> – an open source engine which originally used as an engine for the Linux platform, used by Safari and Chrome.</a:t>
            </a:r>
          </a:p>
          <a:p>
            <a:pPr marL="568325" indent="-222250">
              <a:buClr>
                <a:srgbClr val="00B050"/>
              </a:buClr>
              <a:buFont typeface="Arial" panose="020B0604020202020204" pitchFamily="34" charset="0"/>
              <a:buChar char="•"/>
            </a:pPr>
            <a:r>
              <a:rPr lang="en-US" sz="1500" b="1" dirty="0" smtClean="0"/>
              <a:t>Basic </a:t>
            </a:r>
            <a:r>
              <a:rPr lang="en-US" sz="1500" b="1" dirty="0"/>
              <a:t>Flow</a:t>
            </a:r>
          </a:p>
          <a:p>
            <a:pPr marL="852488" indent="-346075">
              <a:buClr>
                <a:srgbClr val="00B050"/>
              </a:buClr>
              <a:buFont typeface="+mj-lt"/>
              <a:buAutoNum type="arabicPeriod"/>
            </a:pPr>
            <a:r>
              <a:rPr lang="en-US" sz="1500" dirty="0"/>
              <a:t>Parsing the HTML content into DOM nodes inside a tree called “content tree“</a:t>
            </a:r>
          </a:p>
          <a:p>
            <a:pPr marL="852488" indent="-346075">
              <a:buClr>
                <a:srgbClr val="00B050"/>
              </a:buClr>
              <a:buFont typeface="+mj-lt"/>
              <a:buAutoNum type="arabicPeriod"/>
            </a:pPr>
            <a:r>
              <a:rPr lang="en-US" sz="1500" dirty="0"/>
              <a:t>Parsing the CSS data, both external files and inline style elements.</a:t>
            </a:r>
          </a:p>
          <a:p>
            <a:pPr marL="852488" indent="-346075">
              <a:buClr>
                <a:srgbClr val="00B050"/>
              </a:buClr>
              <a:buFont typeface="+mj-lt"/>
              <a:buAutoNum type="arabicPeriod"/>
            </a:pPr>
            <a:r>
              <a:rPr lang="en-US" sz="1500" dirty="0"/>
              <a:t>Combine the visual instruction from the HTML together with the styling, and create a “render tree“. The render tree contains rectangles with visual attributes. The rectangles are placed in the right order they should appear on the screen.</a:t>
            </a:r>
          </a:p>
          <a:p>
            <a:pPr marL="852488" indent="-346075">
              <a:buClr>
                <a:srgbClr val="00B050"/>
              </a:buClr>
              <a:buFont typeface="+mj-lt"/>
              <a:buAutoNum type="arabicPeriod"/>
            </a:pPr>
            <a:r>
              <a:rPr lang="en-US" sz="1500" dirty="0"/>
              <a:t>Layout process – going through the render tree, and giving each node the exact coordinates where it should appear on the screen.</a:t>
            </a:r>
          </a:p>
          <a:p>
            <a:pPr marL="852488" indent="-346075">
              <a:buClr>
                <a:srgbClr val="00B050"/>
              </a:buClr>
              <a:buFont typeface="+mj-lt"/>
              <a:buAutoNum type="arabicPeriod"/>
            </a:pPr>
            <a:r>
              <a:rPr lang="en-US" sz="1500" dirty="0"/>
              <a:t>Painting process – traversing the render tree and painting each node using the UI Backend layer.</a:t>
            </a:r>
          </a:p>
          <a:p>
            <a:pPr marL="284163" indent="-284163">
              <a:buClr>
                <a:srgbClr val="00B050"/>
              </a:buClr>
              <a:buFont typeface="Wingdings 3" panose="05040102010807070707" pitchFamily="18" charset="2"/>
              <a:buChar char=""/>
            </a:pPr>
            <a:r>
              <a:rPr lang="en-US" sz="1500" dirty="0"/>
              <a:t>This flow is a gradual process, meaning the browser won’t wait for the entire HTML to be parsed before creating the render tree. Parts of the content will be parsed and displayed in order to improve the user experience</a:t>
            </a:r>
            <a:r>
              <a:rPr lang="en-US" sz="1500" dirty="0" smtClean="0"/>
              <a:t>.</a:t>
            </a:r>
          </a:p>
          <a:p>
            <a:pPr marL="284163" indent="-284163">
              <a:buClr>
                <a:srgbClr val="00B050"/>
              </a:buClr>
              <a:buFont typeface="Wingdings 3" panose="05040102010807070707" pitchFamily="18" charset="2"/>
              <a:buChar char=""/>
            </a:pPr>
            <a:r>
              <a:rPr lang="en-US" sz="1500" dirty="0" smtClean="0"/>
              <a:t>Without this the webpage will complete the loading of images and content before the user is reading the site. Think about how some pages still load content or load blurred images before you are ready.</a:t>
            </a:r>
            <a:endParaRPr lang="en-US" sz="1500" dirty="0"/>
          </a:p>
        </p:txBody>
      </p:sp>
      <p:sp>
        <p:nvSpPr>
          <p:cNvPr id="8" name="Title 2"/>
          <p:cNvSpPr>
            <a:spLocks noGrp="1"/>
          </p:cNvSpPr>
          <p:nvPr>
            <p:ph type="title"/>
          </p:nvPr>
        </p:nvSpPr>
        <p:spPr>
          <a:xfrm>
            <a:off x="70266" y="72008"/>
            <a:ext cx="8966230" cy="548680"/>
          </a:xfrm>
        </p:spPr>
        <p:txBody>
          <a:bodyPr>
            <a:noAutofit/>
          </a:bodyPr>
          <a:lstStyle/>
          <a:p>
            <a:r>
              <a:rPr lang="en-US" sz="2060" dirty="0" smtClean="0"/>
              <a:t>P1.6 - Components of Web Design - </a:t>
            </a:r>
            <a:r>
              <a:rPr lang="en-US" sz="2060" dirty="0"/>
              <a:t>Designing for different browsers and </a:t>
            </a:r>
            <a:r>
              <a:rPr lang="en-US" sz="2060" dirty="0" smtClean="0"/>
              <a:t>devices</a:t>
            </a:r>
            <a:endParaRPr lang="en-GB" sz="2060" dirty="0"/>
          </a:p>
        </p:txBody>
      </p:sp>
    </p:spTree>
    <p:extLst>
      <p:ext uri="{BB962C8B-B14F-4D97-AF65-F5344CB8AC3E}">
        <p14:creationId xmlns:p14="http://schemas.microsoft.com/office/powerpoint/2010/main" val="1445832131"/>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755422"/>
          </a:xfrm>
          <a:prstGeom prst="rect">
            <a:avLst/>
          </a:prstGeom>
        </p:spPr>
        <p:txBody>
          <a:bodyPr wrap="square">
            <a:spAutoFit/>
          </a:bodyPr>
          <a:lstStyle/>
          <a:p>
            <a:pPr>
              <a:buClr>
                <a:srgbClr val="00B050"/>
              </a:buClr>
            </a:pPr>
            <a:r>
              <a:rPr lang="en-US" sz="1600" b="1" dirty="0" smtClean="0"/>
              <a:t>An understanding of browser rendering engines for key</a:t>
            </a:r>
          </a:p>
          <a:p>
            <a:pPr marL="346075" indent="-346075">
              <a:buClr>
                <a:srgbClr val="00B050"/>
              </a:buClr>
              <a:buFont typeface="Wingdings 3" panose="05040102010807070707" pitchFamily="18" charset="2"/>
              <a:buChar char=""/>
            </a:pPr>
            <a:r>
              <a:rPr lang="en-US" sz="1600" b="1" dirty="0" smtClean="0"/>
              <a:t>Question</a:t>
            </a:r>
            <a:r>
              <a:rPr lang="en-US" sz="1600" dirty="0" smtClean="0"/>
              <a:t>: Why </a:t>
            </a:r>
            <a:r>
              <a:rPr lang="en-US" sz="1600" dirty="0"/>
              <a:t>don't web browsers render the same content identically?</a:t>
            </a:r>
          </a:p>
          <a:p>
            <a:pPr marL="346075" indent="-346075">
              <a:buClr>
                <a:srgbClr val="00B050"/>
              </a:buClr>
              <a:buFont typeface="Wingdings 3" panose="05040102010807070707" pitchFamily="18" charset="2"/>
              <a:buChar char=""/>
            </a:pPr>
            <a:r>
              <a:rPr lang="en-US" sz="1600" dirty="0"/>
              <a:t>Web pages always look different in different browsers. </a:t>
            </a:r>
            <a:r>
              <a:rPr lang="en-US" sz="1600" dirty="0" smtClean="0"/>
              <a:t>Worse</a:t>
            </a:r>
            <a:r>
              <a:rPr lang="en-US" sz="1600" dirty="0"/>
              <a:t>, to make content work, site developers often have to have code that detects the browser and provides special duplicated code for that browser. </a:t>
            </a:r>
            <a:r>
              <a:rPr lang="en-US" sz="1600" dirty="0" smtClean="0"/>
              <a:t>In </a:t>
            </a:r>
            <a:r>
              <a:rPr lang="en-US" sz="1600" dirty="0"/>
              <a:t>some cases, browsers are permitted by the </a:t>
            </a:r>
            <a:r>
              <a:rPr lang="en-US" sz="1600" dirty="0" smtClean="0"/>
              <a:t>specification </a:t>
            </a:r>
            <a:r>
              <a:rPr lang="en-US" sz="1600" dirty="0"/>
              <a:t>to do what they </a:t>
            </a:r>
            <a:r>
              <a:rPr lang="en-US" sz="1600" dirty="0" smtClean="0"/>
              <a:t>want, e.g. </a:t>
            </a:r>
            <a:r>
              <a:rPr lang="en-US" sz="1600" dirty="0"/>
              <a:t>the default font is not mandated by the </a:t>
            </a:r>
            <a:r>
              <a:rPr lang="en-US" sz="1600" dirty="0" smtClean="0"/>
              <a:t>specification, </a:t>
            </a:r>
            <a:r>
              <a:rPr lang="en-US" sz="1600" dirty="0"/>
              <a:t>so it's legitimate for different </a:t>
            </a:r>
            <a:r>
              <a:rPr lang="en-US" sz="1600" dirty="0" smtClean="0"/>
              <a:t>browsers </a:t>
            </a:r>
            <a:r>
              <a:rPr lang="en-US" sz="1600" dirty="0"/>
              <a:t>to render text with no font specified differently.</a:t>
            </a:r>
          </a:p>
          <a:p>
            <a:pPr marL="346075" indent="-346075">
              <a:buClr>
                <a:srgbClr val="00B050"/>
              </a:buClr>
              <a:buFont typeface="Wingdings 3" panose="05040102010807070707" pitchFamily="18" charset="2"/>
              <a:buChar char=""/>
            </a:pPr>
            <a:r>
              <a:rPr lang="en-US" sz="1600" dirty="0"/>
              <a:t>Not all browsers have the same </a:t>
            </a:r>
            <a:r>
              <a:rPr lang="en-US" sz="1600" dirty="0" smtClean="0"/>
              <a:t>capabilities, i.e. </a:t>
            </a:r>
            <a:r>
              <a:rPr lang="en-US" sz="1600" dirty="0"/>
              <a:t>a browser might not have implemented the latest spec or </a:t>
            </a:r>
            <a:r>
              <a:rPr lang="en-US" sz="1600" dirty="0" smtClean="0"/>
              <a:t>specification </a:t>
            </a:r>
            <a:r>
              <a:rPr lang="en-US" sz="1600" dirty="0"/>
              <a:t>proposals yet.</a:t>
            </a:r>
          </a:p>
          <a:p>
            <a:pPr marL="346075" indent="-346075">
              <a:buClr>
                <a:srgbClr val="00B050"/>
              </a:buClr>
              <a:buFont typeface="Wingdings 3" panose="05040102010807070707" pitchFamily="18" charset="2"/>
              <a:buChar char=""/>
            </a:pPr>
            <a:r>
              <a:rPr lang="en-US" sz="1600" dirty="0"/>
              <a:t>Sometimes the </a:t>
            </a:r>
            <a:r>
              <a:rPr lang="en-US" sz="1600" dirty="0" smtClean="0"/>
              <a:t>specifications </a:t>
            </a:r>
            <a:r>
              <a:rPr lang="en-US" sz="1600" dirty="0"/>
              <a:t>are ambiguous, and browser vendors interpret the ambiguities differently </a:t>
            </a:r>
            <a:r>
              <a:rPr lang="en-US" sz="1600" dirty="0" smtClean="0"/>
              <a:t>(a flaw HTML 5 is trying to fix).</a:t>
            </a:r>
            <a:endParaRPr lang="en-US" sz="1600" dirty="0"/>
          </a:p>
          <a:p>
            <a:pPr marL="346075" indent="-346075">
              <a:buClr>
                <a:srgbClr val="00B050"/>
              </a:buClr>
              <a:buFont typeface="Wingdings 3" panose="05040102010807070707" pitchFamily="18" charset="2"/>
              <a:buChar char=""/>
            </a:pPr>
            <a:r>
              <a:rPr lang="en-US" sz="1600" dirty="0"/>
              <a:t>Sometimes for legacy reasons, browser vendors choose to ignore the </a:t>
            </a:r>
            <a:r>
              <a:rPr lang="en-US" sz="1600" dirty="0" smtClean="0"/>
              <a:t>specification. E.g. </a:t>
            </a:r>
            <a:r>
              <a:rPr lang="en-US" sz="1600" dirty="0"/>
              <a:t>they may have implemented a feature before it was specified, then the </a:t>
            </a:r>
            <a:r>
              <a:rPr lang="en-US" sz="1600" dirty="0" smtClean="0"/>
              <a:t>specification </a:t>
            </a:r>
            <a:r>
              <a:rPr lang="en-US" sz="1600" dirty="0"/>
              <a:t>came out subtly different. But by that time, they already have lots of code </a:t>
            </a:r>
            <a:r>
              <a:rPr lang="en-US" sz="1600" dirty="0" smtClean="0"/>
              <a:t>on the page </a:t>
            </a:r>
            <a:r>
              <a:rPr lang="en-US" sz="1600" dirty="0"/>
              <a:t>depending on their </a:t>
            </a:r>
            <a:r>
              <a:rPr lang="en-US" sz="1600" dirty="0" smtClean="0"/>
              <a:t>behavior. In </a:t>
            </a:r>
            <a:r>
              <a:rPr lang="en-US" sz="1600" dirty="0"/>
              <a:t>this case, it will be hard for them to justify changing their behavior to comply with the </a:t>
            </a:r>
            <a:r>
              <a:rPr lang="en-US" sz="1600" dirty="0" smtClean="0"/>
              <a:t>specification.</a:t>
            </a:r>
            <a:endParaRPr lang="en-US" sz="1600" dirty="0"/>
          </a:p>
          <a:p>
            <a:pPr marL="346075" indent="-346075">
              <a:buClr>
                <a:srgbClr val="00B050"/>
              </a:buClr>
              <a:buFont typeface="Wingdings 3" panose="05040102010807070707" pitchFamily="18" charset="2"/>
              <a:buChar char=""/>
            </a:pPr>
            <a:r>
              <a:rPr lang="en-US" sz="1600" dirty="0"/>
              <a:t>Sometimes web developers use features that are </a:t>
            </a:r>
            <a:r>
              <a:rPr lang="en-US" sz="1600" dirty="0" smtClean="0"/>
              <a:t/>
            </a:r>
            <a:br>
              <a:rPr lang="en-US" sz="1600" dirty="0" smtClean="0"/>
            </a:br>
            <a:r>
              <a:rPr lang="en-US" sz="1600" dirty="0" smtClean="0"/>
              <a:t>non-standard</a:t>
            </a:r>
            <a:r>
              <a:rPr lang="en-US" sz="1600" dirty="0"/>
              <a:t>. For example, it is extremely common to </a:t>
            </a:r>
            <a:r>
              <a:rPr lang="en-US" sz="1600" dirty="0" smtClean="0"/>
              <a:t/>
            </a:r>
            <a:br>
              <a:rPr lang="en-US" sz="1600" dirty="0" smtClean="0"/>
            </a:br>
            <a:r>
              <a:rPr lang="en-US" sz="1600" dirty="0" smtClean="0"/>
              <a:t>find </a:t>
            </a:r>
            <a:r>
              <a:rPr lang="en-US" sz="1600" dirty="0"/>
              <a:t>CSS </a:t>
            </a:r>
            <a:r>
              <a:rPr lang="en-US" sz="1600" dirty="0" smtClean="0"/>
              <a:t>on a page </a:t>
            </a:r>
            <a:r>
              <a:rPr lang="en-US" sz="1600" dirty="0"/>
              <a:t>that uses -</a:t>
            </a:r>
            <a:r>
              <a:rPr lang="en-US" sz="1600" dirty="0" err="1" smtClean="0"/>
              <a:t>webkit</a:t>
            </a:r>
            <a:r>
              <a:rPr lang="en-US" sz="1600" dirty="0" smtClean="0"/>
              <a:t> </a:t>
            </a:r>
            <a:r>
              <a:rPr lang="en-US" sz="1600" dirty="0"/>
              <a:t>extensions.</a:t>
            </a:r>
          </a:p>
          <a:p>
            <a:pPr marL="346075" indent="-346075">
              <a:buClr>
                <a:srgbClr val="00B050"/>
              </a:buClr>
              <a:buFont typeface="Wingdings 3" panose="05040102010807070707" pitchFamily="18" charset="2"/>
              <a:buChar char=""/>
            </a:pPr>
            <a:r>
              <a:rPr lang="en-US" sz="1600" dirty="0"/>
              <a:t>Sometimes web developers use features in an illegal </a:t>
            </a:r>
            <a:r>
              <a:rPr lang="en-US" sz="1600" dirty="0" smtClean="0"/>
              <a:t/>
            </a:r>
            <a:br>
              <a:rPr lang="en-US" sz="1600" dirty="0" smtClean="0"/>
            </a:br>
            <a:r>
              <a:rPr lang="en-US" sz="1600" dirty="0" smtClean="0"/>
              <a:t>or </a:t>
            </a:r>
            <a:r>
              <a:rPr lang="en-US" sz="1600" dirty="0"/>
              <a:t>incorrect way and browsers recover from the error </a:t>
            </a:r>
            <a:r>
              <a:rPr lang="en-US" sz="1600" dirty="0" smtClean="0"/>
              <a:t/>
            </a:r>
            <a:br>
              <a:rPr lang="en-US" sz="1600" dirty="0" smtClean="0"/>
            </a:br>
            <a:r>
              <a:rPr lang="en-US" sz="1600" dirty="0" smtClean="0"/>
              <a:t>differently.</a:t>
            </a:r>
            <a:endParaRPr lang="en-US" sz="1600" dirty="0"/>
          </a:p>
        </p:txBody>
      </p:sp>
      <p:sp>
        <p:nvSpPr>
          <p:cNvPr id="8" name="Title 2"/>
          <p:cNvSpPr>
            <a:spLocks noGrp="1"/>
          </p:cNvSpPr>
          <p:nvPr>
            <p:ph type="title"/>
          </p:nvPr>
        </p:nvSpPr>
        <p:spPr>
          <a:xfrm>
            <a:off x="70266" y="72008"/>
            <a:ext cx="8966230" cy="548680"/>
          </a:xfrm>
        </p:spPr>
        <p:txBody>
          <a:bodyPr>
            <a:noAutofit/>
          </a:bodyPr>
          <a:lstStyle/>
          <a:p>
            <a:r>
              <a:rPr lang="en-US" sz="2060" dirty="0" smtClean="0"/>
              <a:t>P1.6 - Components of Web Design - </a:t>
            </a:r>
            <a:r>
              <a:rPr lang="en-US" sz="2060" dirty="0"/>
              <a:t>Designing for different browsers and </a:t>
            </a:r>
            <a:r>
              <a:rPr lang="en-US" sz="2060" dirty="0" smtClean="0"/>
              <a:t>devices</a:t>
            </a:r>
            <a:endParaRPr lang="en-GB" sz="2060" dirty="0"/>
          </a:p>
        </p:txBody>
      </p:sp>
      <p:pic>
        <p:nvPicPr>
          <p:cNvPr id="2050" name="Picture 2" descr="See original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4932" y="5085184"/>
            <a:ext cx="3045540" cy="1558087"/>
          </a:xfrm>
          <a:prstGeom prst="rect">
            <a:avLst/>
          </a:prstGeom>
          <a:effectLst>
            <a:outerShdw blurRad="1905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6729158"/>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5616624" cy="4662815"/>
          </a:xfrm>
          <a:prstGeom prst="rect">
            <a:avLst/>
          </a:prstGeom>
          <a:effectLst>
            <a:outerShdw blurRad="1905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txBody>
          <a:bodyPr wrap="square">
            <a:spAutoFit/>
          </a:bodyPr>
          <a:lstStyle/>
          <a:p>
            <a:pPr>
              <a:buClr>
                <a:srgbClr val="00B050"/>
              </a:buClr>
            </a:pPr>
            <a:r>
              <a:rPr lang="en-US" sz="1350" b="1" dirty="0" smtClean="0"/>
              <a:t>Importance </a:t>
            </a:r>
            <a:r>
              <a:rPr lang="en-US" sz="1350" b="1" dirty="0"/>
              <a:t>of design that takes this into account, what can happen when it is not </a:t>
            </a:r>
            <a:r>
              <a:rPr lang="en-US" sz="1350" b="1" dirty="0" smtClean="0"/>
              <a:t>considered:</a:t>
            </a:r>
          </a:p>
          <a:p>
            <a:pPr marL="346075" indent="-346075">
              <a:buClr>
                <a:srgbClr val="00B050"/>
              </a:buClr>
              <a:buFont typeface="Wingdings 3" panose="05040102010807070707" pitchFamily="18" charset="2"/>
              <a:buChar char=""/>
            </a:pPr>
            <a:r>
              <a:rPr lang="en-US" sz="1350" dirty="0" smtClean="0"/>
              <a:t>The reason why you can look at websites with little fault is because they are tested, tried on different browsers, on different formats, compatibility, content, view ability, usability etc. There is someone at the company who will have tried all these things and helped sort out the bugs.</a:t>
            </a:r>
          </a:p>
          <a:p>
            <a:pPr marL="346075" indent="-346075">
              <a:buClr>
                <a:srgbClr val="00B050"/>
              </a:buClr>
              <a:buFont typeface="Wingdings 3" panose="05040102010807070707" pitchFamily="18" charset="2"/>
              <a:buChar char=""/>
            </a:pPr>
            <a:r>
              <a:rPr lang="en-US" sz="1350" dirty="0" smtClean="0"/>
              <a:t>And if it is not tested, tried and repaired it looks bad, the user has a bad experience with the content on the page and goes off the site, probably never to return. We have all been on pages that we do not like, that are hard to read or hard to navigate. Not everyone gets it right, and definitely not first time. Look at the history of Amazons webpage and the way it was laid out. Now there is a version for every device and the content keeps changing to match.</a:t>
            </a:r>
          </a:p>
          <a:p>
            <a:pPr marL="346075" indent="-346075">
              <a:buClr>
                <a:srgbClr val="00B050"/>
              </a:buClr>
              <a:buFont typeface="Wingdings 3" panose="05040102010807070707" pitchFamily="18" charset="2"/>
              <a:buChar char=""/>
            </a:pPr>
            <a:r>
              <a:rPr lang="en-US" sz="1350" dirty="0" smtClean="0"/>
              <a:t>Think about how much business could be lost for a company who’s site is not working or not good enough, It is little different than a high street shop if the layout is not amiable, if the window is not encouraging, if the staff are not friendly. Business is all about the look and the product, take away one and you have half the opportunity.</a:t>
            </a:r>
          </a:p>
          <a:p>
            <a:pPr>
              <a:buClr>
                <a:srgbClr val="00B050"/>
              </a:buClr>
            </a:pPr>
            <a:r>
              <a:rPr lang="en-US" sz="1350" b="1" dirty="0" smtClean="0">
                <a:solidFill>
                  <a:srgbClr val="FF0000"/>
                </a:solidFill>
              </a:rPr>
              <a:t>P1.6 - Task 07 – </a:t>
            </a:r>
            <a:r>
              <a:rPr lang="en-US" sz="1350" dirty="0" smtClean="0">
                <a:solidFill>
                  <a:srgbClr val="FF0000"/>
                </a:solidFill>
              </a:rPr>
              <a:t>Using examples, explain the difficulty of designing for different browsers and devices, the benefits and pitfalls.</a:t>
            </a:r>
            <a:endParaRPr lang="en-US" sz="1350" dirty="0">
              <a:solidFill>
                <a:srgbClr val="FF0000"/>
              </a:solidFill>
            </a:endParaRPr>
          </a:p>
        </p:txBody>
      </p:sp>
      <p:sp>
        <p:nvSpPr>
          <p:cNvPr id="8" name="Title 2"/>
          <p:cNvSpPr>
            <a:spLocks noGrp="1"/>
          </p:cNvSpPr>
          <p:nvPr>
            <p:ph type="title"/>
          </p:nvPr>
        </p:nvSpPr>
        <p:spPr>
          <a:xfrm>
            <a:off x="70266" y="72008"/>
            <a:ext cx="8966230" cy="548680"/>
          </a:xfrm>
        </p:spPr>
        <p:txBody>
          <a:bodyPr>
            <a:noAutofit/>
          </a:bodyPr>
          <a:lstStyle/>
          <a:p>
            <a:r>
              <a:rPr lang="en-US" sz="2060" dirty="0" smtClean="0"/>
              <a:t>P1.6 - Components of Web Design - </a:t>
            </a:r>
            <a:r>
              <a:rPr lang="en-US" sz="2060" dirty="0"/>
              <a:t>Designing for different browsers and </a:t>
            </a:r>
            <a:r>
              <a:rPr lang="en-US" sz="2060" dirty="0" smtClean="0"/>
              <a:t>devices</a:t>
            </a:r>
            <a:endParaRPr lang="en-GB" sz="2060" dirty="0"/>
          </a:p>
        </p:txBody>
      </p:sp>
      <p:pic>
        <p:nvPicPr>
          <p:cNvPr id="4098" name="Picture 2" descr="Ugly Tub">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69472" y="1052736"/>
            <a:ext cx="2830612" cy="1835925"/>
          </a:xfrm>
          <a:prstGeom prst="rect">
            <a:avLst/>
          </a:prstGeom>
          <a:effectLst>
            <a:outerShdw blurRad="1905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0" name="Picture 4" descr="Wholesale meats coventry">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5055" y="3209305"/>
            <a:ext cx="2830612" cy="1123187"/>
          </a:xfrm>
          <a:prstGeom prst="rect">
            <a:avLst/>
          </a:prstGeom>
          <a:effectLst>
            <a:outerShdw blurRad="1905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2" name="Picture 6" descr="Gates N Fences">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40152" y="4653136"/>
            <a:ext cx="2840419" cy="192694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2711623285"/>
              </p:ext>
            </p:extLst>
          </p:nvPr>
        </p:nvGraphicFramePr>
        <p:xfrm>
          <a:off x="251520" y="5733256"/>
          <a:ext cx="5616624" cy="929640"/>
        </p:xfrm>
        <a:graphic>
          <a:graphicData uri="http://schemas.openxmlformats.org/drawingml/2006/table">
            <a:tbl>
              <a:tblPr firstRow="1" bandRow="1">
                <a:tableStyleId>{5C22544A-7EE6-4342-B048-85BDC9FD1C3A}</a:tableStyleId>
              </a:tblPr>
              <a:tblGrid>
                <a:gridCol w="1080120"/>
                <a:gridCol w="1296144"/>
                <a:gridCol w="1440160"/>
                <a:gridCol w="1800200"/>
              </a:tblGrid>
              <a:tr h="370840">
                <a:tc>
                  <a:txBody>
                    <a:bodyPr/>
                    <a:lstStyle/>
                    <a:p>
                      <a:r>
                        <a:rPr lang="en-GB" sz="1100" dirty="0" smtClean="0">
                          <a:latin typeface="Arial" panose="020B0604020202020204" pitchFamily="34" charset="0"/>
                          <a:cs typeface="Arial" panose="020B0604020202020204" pitchFamily="34" charset="0"/>
                        </a:rPr>
                        <a:t>Responsive design for mobile/tablet technology </a:t>
                      </a:r>
                      <a:endParaRPr lang="en-GB" sz="1100" dirty="0">
                        <a:latin typeface="Arial" panose="020B0604020202020204" pitchFamily="34" charset="0"/>
                        <a:cs typeface="Arial" panose="020B0604020202020204" pitchFamily="34" charset="0"/>
                      </a:endParaRPr>
                    </a:p>
                  </a:txBody>
                  <a:tcPr/>
                </a:tc>
                <a:tc>
                  <a:txBody>
                    <a:bodyPr/>
                    <a:lstStyle/>
                    <a:p>
                      <a:r>
                        <a:rPr lang="en-US" sz="1100" dirty="0" smtClean="0">
                          <a:latin typeface="Arial" panose="020B0604020202020204" pitchFamily="34" charset="0"/>
                          <a:cs typeface="Arial" panose="020B0604020202020204" pitchFamily="34" charset="0"/>
                        </a:rPr>
                        <a:t>How browser rendering can affect the layout of a webpage:</a:t>
                      </a:r>
                    </a:p>
                    <a:p>
                      <a:endParaRPr lang="en-GB" sz="1100" dirty="0">
                        <a:latin typeface="Arial" panose="020B0604020202020204" pitchFamily="34" charset="0"/>
                        <a:cs typeface="Arial" panose="020B0604020202020204" pitchFamily="34" charset="0"/>
                      </a:endParaRPr>
                    </a:p>
                  </a:txBody>
                  <a:tcPr/>
                </a:tc>
                <a:tc>
                  <a:txBody>
                    <a:bodyPr/>
                    <a:lstStyle/>
                    <a:p>
                      <a:r>
                        <a:rPr lang="en-GB" sz="1100" dirty="0" smtClean="0">
                          <a:latin typeface="Arial" panose="020B0604020202020204" pitchFamily="34" charset="0"/>
                          <a:cs typeface="Arial" panose="020B0604020202020204" pitchFamily="34" charset="0"/>
                        </a:rPr>
                        <a:t>An understanding of browser rendering engines for key</a:t>
                      </a:r>
                    </a:p>
                    <a:p>
                      <a:endParaRPr lang="en-GB" sz="1100" dirty="0">
                        <a:latin typeface="Arial" panose="020B0604020202020204" pitchFamily="34" charset="0"/>
                        <a:cs typeface="Arial" panose="020B0604020202020204" pitchFamily="34" charset="0"/>
                      </a:endParaRPr>
                    </a:p>
                  </a:txBody>
                  <a:tcPr/>
                </a:tc>
                <a:tc>
                  <a:txBody>
                    <a:bodyPr/>
                    <a:lstStyle/>
                    <a:p>
                      <a:r>
                        <a:rPr lang="en-US" sz="1100" dirty="0" smtClean="0">
                          <a:latin typeface="Arial" panose="020B0604020202020204" pitchFamily="34" charset="0"/>
                          <a:cs typeface="Arial" panose="020B0604020202020204" pitchFamily="34" charset="0"/>
                        </a:rPr>
                        <a:t>Importance of design that takes this into account, what can happen when it is not considered</a:t>
                      </a:r>
                      <a:endParaRPr lang="en-GB" sz="11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704814629"/>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715411"/>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740" dirty="0" smtClean="0"/>
              <a:t>World </a:t>
            </a:r>
            <a:r>
              <a:rPr lang="en-US" sz="1740" dirty="0"/>
              <a:t>Wide Web </a:t>
            </a:r>
            <a:r>
              <a:rPr lang="en-US" sz="1740" dirty="0" smtClean="0"/>
              <a:t>Consortium (W3C) is an </a:t>
            </a:r>
            <a:r>
              <a:rPr lang="en-US" sz="1740" dirty="0"/>
              <a:t>international community where Member </a:t>
            </a:r>
            <a:r>
              <a:rPr lang="en-US" sz="1740" dirty="0" smtClean="0"/>
              <a:t>organisations</a:t>
            </a:r>
            <a:r>
              <a:rPr lang="en-US" sz="1740" dirty="0"/>
              <a:t>, a full-time staff, and the public work together to develop Web standards. </a:t>
            </a:r>
            <a:r>
              <a:rPr lang="en-US" sz="1740" dirty="0" smtClean="0"/>
              <a:t>Its </a:t>
            </a:r>
            <a:r>
              <a:rPr lang="en-US" sz="1740" dirty="0"/>
              <a:t>mission is to lead the Web to its full </a:t>
            </a:r>
            <a:r>
              <a:rPr lang="en-US" sz="1740" dirty="0" smtClean="0"/>
              <a:t>potential. These standards set by W3C include:</a:t>
            </a:r>
          </a:p>
          <a:p>
            <a:pPr marL="568325" indent="-284163">
              <a:buClr>
                <a:srgbClr val="00B050"/>
              </a:buClr>
              <a:buFont typeface="Arial" panose="020B0604020202020204" pitchFamily="34" charset="0"/>
              <a:buChar char="•"/>
            </a:pPr>
            <a:r>
              <a:rPr lang="en-US" sz="1740" dirty="0"/>
              <a:t>Web pages will display in a wide variety of browsers and computers, including new technology like iPhones, Droids, iPads, PDA devices, mobile phones, which greatly increases the viewing audience.</a:t>
            </a:r>
          </a:p>
          <a:p>
            <a:pPr marL="568325" indent="-284163">
              <a:buClr>
                <a:srgbClr val="00B050"/>
              </a:buClr>
              <a:buFont typeface="Arial" panose="020B0604020202020204" pitchFamily="34" charset="0"/>
              <a:buChar char="•"/>
            </a:pPr>
            <a:r>
              <a:rPr lang="en-US" sz="1740" dirty="0"/>
              <a:t>W3C Standards promote the use of "Cascading Style Sheets" (CSS) or design code which is attached to the web page. rather than embedded in the page. The use of style sheets significantly reduces the page file size which means not only a faster page loading time but lower hosting costs for frequently visited sites due to using less bandwidth.</a:t>
            </a:r>
          </a:p>
          <a:p>
            <a:pPr marL="568325" indent="-284163">
              <a:buClr>
                <a:srgbClr val="00B050"/>
              </a:buClr>
              <a:buFont typeface="Arial" panose="020B0604020202020204" pitchFamily="34" charset="0"/>
              <a:buChar char="•"/>
            </a:pPr>
            <a:r>
              <a:rPr lang="en-US" sz="1740" dirty="0"/>
              <a:t>Design features such as colors and fonts can be easily changed by just modifying one style sheet instead of editing every individual page in a web site, reducing the costs to modify your site.</a:t>
            </a:r>
          </a:p>
          <a:p>
            <a:pPr marL="568325" indent="-284163">
              <a:buClr>
                <a:srgbClr val="00B050"/>
              </a:buClr>
              <a:buFont typeface="Arial" panose="020B0604020202020204" pitchFamily="34" charset="0"/>
              <a:buChar char="•"/>
            </a:pPr>
            <a:r>
              <a:rPr lang="en-US" sz="1740" dirty="0"/>
              <a:t>Search Engines are able to access and index pages designed to web standards with greater efficiency</a:t>
            </a:r>
            <a:r>
              <a:rPr lang="en-US" sz="1740" dirty="0" smtClean="0"/>
              <a:t>.</a:t>
            </a:r>
            <a:endParaRPr lang="en-US" sz="1740" dirty="0"/>
          </a:p>
        </p:txBody>
      </p:sp>
      <p:sp>
        <p:nvSpPr>
          <p:cNvPr id="8" name="Title 2"/>
          <p:cNvSpPr>
            <a:spLocks noGrp="1"/>
          </p:cNvSpPr>
          <p:nvPr>
            <p:ph type="title"/>
          </p:nvPr>
        </p:nvSpPr>
        <p:spPr>
          <a:xfrm>
            <a:off x="70266" y="72008"/>
            <a:ext cx="8859452" cy="548680"/>
          </a:xfrm>
        </p:spPr>
        <p:txBody>
          <a:bodyPr>
            <a:noAutofit/>
          </a:bodyPr>
          <a:lstStyle/>
          <a:p>
            <a:r>
              <a:rPr lang="en-US" sz="2500" dirty="0" smtClean="0"/>
              <a:t>P1.7 - Components of Web Design - </a:t>
            </a:r>
            <a:r>
              <a:rPr lang="en-US" sz="2500" dirty="0"/>
              <a:t>World Wide Web </a:t>
            </a:r>
            <a:r>
              <a:rPr lang="en-US" sz="2500" dirty="0" smtClean="0"/>
              <a:t>Consortium</a:t>
            </a:r>
            <a:endParaRPr lang="en-GB" sz="2500" dirty="0"/>
          </a:p>
        </p:txBody>
      </p:sp>
    </p:spTree>
    <p:extLst>
      <p:ext uri="{BB962C8B-B14F-4D97-AF65-F5344CB8AC3E}">
        <p14:creationId xmlns:p14="http://schemas.microsoft.com/office/powerpoint/2010/main" val="2476956636"/>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918543"/>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740" b="1" dirty="0"/>
              <a:t>Open </a:t>
            </a:r>
            <a:r>
              <a:rPr lang="en-US" sz="1740" b="1" dirty="0" smtClean="0"/>
              <a:t>Standards in </a:t>
            </a:r>
            <a:r>
              <a:rPr lang="en-US" sz="1740" b="1" dirty="0"/>
              <a:t>web development </a:t>
            </a:r>
            <a:r>
              <a:rPr lang="en-US" sz="1740" dirty="0" smtClean="0"/>
              <a:t> </a:t>
            </a:r>
            <a:r>
              <a:rPr lang="en-US" sz="1740" dirty="0"/>
              <a:t>-  W3C standards define an Open Web Platform for application development that has the unprecedented potential to enable developers to build rich interactive experiences, powered by vast data stores, that are available on any device. </a:t>
            </a:r>
            <a:r>
              <a:rPr lang="en-US" sz="1740" dirty="0" smtClean="0"/>
              <a:t>The </a:t>
            </a:r>
            <a:r>
              <a:rPr lang="en-US" sz="1740" dirty="0"/>
              <a:t>full </a:t>
            </a:r>
            <a:r>
              <a:rPr lang="en-US" sz="1740" dirty="0" smtClean="0"/>
              <a:t>potential </a:t>
            </a:r>
            <a:r>
              <a:rPr lang="en-US" sz="1740" dirty="0"/>
              <a:t>of the platform relies </a:t>
            </a:r>
            <a:r>
              <a:rPr lang="en-US" sz="1740" dirty="0" smtClean="0"/>
              <a:t>on technologies such as HTML5 </a:t>
            </a:r>
            <a:r>
              <a:rPr lang="en-US" sz="1740" dirty="0"/>
              <a:t>CSS, SVG, WOFF, the Semantic Web stack, XML, and a variety of APIs.</a:t>
            </a:r>
          </a:p>
          <a:p>
            <a:pPr marL="623888" indent="-285750">
              <a:buClr>
                <a:srgbClr val="00B050"/>
              </a:buClr>
              <a:buFont typeface="Arial" panose="020B0604020202020204" pitchFamily="34" charset="0"/>
              <a:buChar char="•"/>
            </a:pPr>
            <a:r>
              <a:rPr lang="en-US" sz="1740" dirty="0"/>
              <a:t>W3C develops these technical specifications and guidelines through a process designed to </a:t>
            </a:r>
            <a:r>
              <a:rPr lang="en-US" sz="1740" dirty="0" err="1" smtClean="0"/>
              <a:t>maximise</a:t>
            </a:r>
            <a:r>
              <a:rPr lang="en-US" sz="1740" dirty="0" smtClean="0"/>
              <a:t> </a:t>
            </a:r>
            <a:r>
              <a:rPr lang="en-US" sz="1740" dirty="0"/>
              <a:t>consensus about the content of a technical report, to ensure high technical and editorial quality, and to earn endorsement by W3C and the broader community.</a:t>
            </a:r>
            <a:endParaRPr lang="en-US" sz="1740" dirty="0" smtClean="0"/>
          </a:p>
          <a:p>
            <a:pPr marL="285750" indent="-285750">
              <a:buClr>
                <a:srgbClr val="00B050"/>
              </a:buClr>
              <a:buFont typeface="Wingdings 3" panose="05040102010807070707" pitchFamily="18" charset="2"/>
              <a:buChar char=""/>
            </a:pPr>
            <a:r>
              <a:rPr lang="en-US" sz="1740" b="1" dirty="0" smtClean="0"/>
              <a:t>Closed </a:t>
            </a:r>
            <a:r>
              <a:rPr lang="en-US" sz="1740" b="1" dirty="0"/>
              <a:t>standards in web </a:t>
            </a:r>
            <a:r>
              <a:rPr lang="en-US" sz="1740" b="1" dirty="0" smtClean="0"/>
              <a:t>development </a:t>
            </a:r>
            <a:r>
              <a:rPr lang="en-US" sz="1740" dirty="0" smtClean="0"/>
              <a:t>– This is when the standard is locked down and nothing changes, leaving it open for larger companies, Google with Chrome, Microsoft with IE etc. to lock down the changes to the internet and how we see it with their own specific coding. This narrows down ingenuity and third party developments but also locks down compatibility issues.</a:t>
            </a:r>
          </a:p>
          <a:p>
            <a:pPr>
              <a:buClr>
                <a:srgbClr val="00B050"/>
              </a:buClr>
            </a:pPr>
            <a:r>
              <a:rPr lang="en-US" sz="1600" b="1" dirty="0" smtClean="0">
                <a:solidFill>
                  <a:srgbClr val="FF0000"/>
                </a:solidFill>
              </a:rPr>
              <a:t>P1.7 </a:t>
            </a:r>
            <a:r>
              <a:rPr lang="en-US" sz="1600" b="1" dirty="0">
                <a:solidFill>
                  <a:srgbClr val="FF0000"/>
                </a:solidFill>
              </a:rPr>
              <a:t>- Task </a:t>
            </a:r>
            <a:r>
              <a:rPr lang="en-US" sz="1600" b="1" dirty="0" smtClean="0">
                <a:solidFill>
                  <a:srgbClr val="FF0000"/>
                </a:solidFill>
              </a:rPr>
              <a:t>08 </a:t>
            </a:r>
            <a:r>
              <a:rPr lang="en-US" sz="1600" b="1" dirty="0">
                <a:solidFill>
                  <a:srgbClr val="FF0000"/>
                </a:solidFill>
              </a:rPr>
              <a:t>– </a:t>
            </a:r>
            <a:r>
              <a:rPr lang="en-US" sz="1600" dirty="0" smtClean="0">
                <a:solidFill>
                  <a:srgbClr val="FF0000"/>
                </a:solidFill>
              </a:rPr>
              <a:t>Explain W3C, what it does and hopes to achieve and describe the benefits and limitations of open and closed standards ion web development.</a:t>
            </a:r>
            <a:endParaRPr lang="en-US" sz="1600" dirty="0">
              <a:solidFill>
                <a:srgbClr val="FF0000"/>
              </a:solidFill>
            </a:endParaRPr>
          </a:p>
          <a:p>
            <a:pPr marL="285750" indent="-285750">
              <a:buClr>
                <a:srgbClr val="00B050"/>
              </a:buClr>
              <a:buFont typeface="Wingdings 3" panose="05040102010807070707" pitchFamily="18" charset="2"/>
              <a:buChar char=""/>
            </a:pPr>
            <a:endParaRPr lang="en-US" sz="1740" dirty="0"/>
          </a:p>
        </p:txBody>
      </p:sp>
      <p:sp>
        <p:nvSpPr>
          <p:cNvPr id="8" name="Title 2"/>
          <p:cNvSpPr>
            <a:spLocks noGrp="1"/>
          </p:cNvSpPr>
          <p:nvPr>
            <p:ph type="title"/>
          </p:nvPr>
        </p:nvSpPr>
        <p:spPr>
          <a:xfrm>
            <a:off x="70266" y="72008"/>
            <a:ext cx="8859452" cy="548680"/>
          </a:xfrm>
        </p:spPr>
        <p:txBody>
          <a:bodyPr>
            <a:noAutofit/>
          </a:bodyPr>
          <a:lstStyle/>
          <a:p>
            <a:r>
              <a:rPr lang="en-US" sz="2500" dirty="0" smtClean="0"/>
              <a:t>P1.7 - Components of Web Design - </a:t>
            </a:r>
            <a:r>
              <a:rPr lang="en-US" sz="2500" dirty="0"/>
              <a:t>World Wide Web </a:t>
            </a:r>
            <a:r>
              <a:rPr lang="en-US" sz="2500" dirty="0" smtClean="0"/>
              <a:t>Consortium</a:t>
            </a:r>
            <a:endParaRPr lang="en-GB" sz="2500" dirty="0"/>
          </a:p>
        </p:txBody>
      </p:sp>
    </p:spTree>
    <p:extLst>
      <p:ext uri="{BB962C8B-B14F-4D97-AF65-F5344CB8AC3E}">
        <p14:creationId xmlns:p14="http://schemas.microsoft.com/office/powerpoint/2010/main" val="58851891"/>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670783"/>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450" dirty="0" smtClean="0"/>
              <a:t>The Internet is bigger than it used to be, images of cats and funny videos. Now it is an expectation that a site developed will be more than just entertainment. Login names, passwords, registration details, accounts etc. All this leads to interactivity and repeat customers but all this means storing customer or client data on the site to be used for custom, e.g. linking it to a database.</a:t>
            </a:r>
          </a:p>
          <a:p>
            <a:pPr marL="346075" indent="-346075">
              <a:buClr>
                <a:srgbClr val="00B050"/>
              </a:buClr>
              <a:buFont typeface="Wingdings 3" panose="05040102010807070707" pitchFamily="18" charset="2"/>
              <a:buChar char=""/>
            </a:pPr>
            <a:r>
              <a:rPr lang="en-US" sz="1450" dirty="0" smtClean="0"/>
              <a:t>There are benefits to this and issues.</a:t>
            </a:r>
          </a:p>
          <a:p>
            <a:pPr>
              <a:buClr>
                <a:srgbClr val="00B050"/>
              </a:buClr>
            </a:pPr>
            <a:r>
              <a:rPr lang="en-US" sz="1450" b="1" dirty="0" smtClean="0"/>
              <a:t>Benefits</a:t>
            </a:r>
            <a:r>
              <a:rPr lang="en-US" sz="1450" b="1" dirty="0"/>
              <a:t> </a:t>
            </a:r>
            <a:r>
              <a:rPr lang="en-US" sz="1450" b="1" dirty="0" smtClean="0"/>
              <a:t>–</a:t>
            </a:r>
            <a:r>
              <a:rPr lang="en-US" sz="1450" dirty="0" smtClean="0"/>
              <a:t> </a:t>
            </a:r>
          </a:p>
          <a:p>
            <a:pPr marL="346075" indent="-346075">
              <a:buClr>
                <a:srgbClr val="00B050"/>
              </a:buClr>
              <a:buFont typeface="Wingdings 3" panose="05040102010807070707" pitchFamily="18" charset="2"/>
              <a:buChar char=""/>
            </a:pPr>
            <a:r>
              <a:rPr lang="en-US" sz="1450" dirty="0" smtClean="0"/>
              <a:t>Customer shares information that can be sued for marketing and repeat business</a:t>
            </a:r>
          </a:p>
          <a:p>
            <a:pPr marL="346075" indent="-346075">
              <a:buClr>
                <a:srgbClr val="00B050"/>
              </a:buClr>
              <a:buFont typeface="Wingdings 3" panose="05040102010807070707" pitchFamily="18" charset="2"/>
              <a:buChar char=""/>
            </a:pPr>
            <a:r>
              <a:rPr lang="en-US" sz="1450" dirty="0" smtClean="0"/>
              <a:t>Site will be more professional</a:t>
            </a:r>
          </a:p>
          <a:p>
            <a:pPr marL="346075" indent="-346075">
              <a:buClr>
                <a:srgbClr val="00B050"/>
              </a:buClr>
              <a:buFont typeface="Wingdings 3" panose="05040102010807070707" pitchFamily="18" charset="2"/>
              <a:buChar char=""/>
            </a:pPr>
            <a:r>
              <a:rPr lang="en-US" sz="1450" dirty="0" smtClean="0"/>
              <a:t>Customer is likely to use the site for business if they know the data is secure</a:t>
            </a:r>
          </a:p>
          <a:p>
            <a:pPr marL="346075" indent="-346075">
              <a:buClr>
                <a:srgbClr val="00B050"/>
              </a:buClr>
              <a:buFont typeface="Wingdings 3" panose="05040102010807070707" pitchFamily="18" charset="2"/>
              <a:buChar char=""/>
            </a:pPr>
            <a:r>
              <a:rPr lang="en-US" sz="1450" dirty="0" smtClean="0"/>
              <a:t>Company has a customer base that is measurable, usable and loyal.</a:t>
            </a:r>
          </a:p>
          <a:p>
            <a:pPr>
              <a:buClr>
                <a:srgbClr val="00B050"/>
              </a:buClr>
            </a:pPr>
            <a:r>
              <a:rPr lang="en-US" sz="1450" b="1" dirty="0" smtClean="0"/>
              <a:t>Disadvantages -</a:t>
            </a:r>
            <a:r>
              <a:rPr lang="en-US" sz="1450" dirty="0" smtClean="0"/>
              <a:t> </a:t>
            </a:r>
          </a:p>
          <a:p>
            <a:pPr marL="346075" indent="-346075">
              <a:buClr>
                <a:srgbClr val="00B050"/>
              </a:buClr>
              <a:buFont typeface="Wingdings 3" panose="05040102010807070707" pitchFamily="18" charset="2"/>
              <a:buChar char=""/>
            </a:pPr>
            <a:r>
              <a:rPr lang="en-US" sz="1450" dirty="0" smtClean="0"/>
              <a:t>Adding security levels</a:t>
            </a:r>
          </a:p>
          <a:p>
            <a:pPr marL="346075" indent="-346075">
              <a:buClr>
                <a:srgbClr val="00B050"/>
              </a:buClr>
              <a:buFont typeface="Wingdings 3" panose="05040102010807070707" pitchFamily="18" charset="2"/>
              <a:buChar char=""/>
            </a:pPr>
            <a:r>
              <a:rPr lang="en-US" sz="1450" dirty="0" smtClean="0"/>
              <a:t>Adding interactivity and the need to get it right</a:t>
            </a:r>
          </a:p>
          <a:p>
            <a:pPr marL="346075" indent="-346075">
              <a:buClr>
                <a:srgbClr val="00B050"/>
              </a:buClr>
              <a:buFont typeface="Wingdings 3" panose="05040102010807070707" pitchFamily="18" charset="2"/>
              <a:buChar char=""/>
            </a:pPr>
            <a:r>
              <a:rPr lang="en-US" sz="1450" dirty="0" smtClean="0"/>
              <a:t>Being more aware of the laws (Data Protection Act)</a:t>
            </a:r>
          </a:p>
          <a:p>
            <a:pPr marL="346075" indent="-346075">
              <a:buClr>
                <a:srgbClr val="00B050"/>
              </a:buClr>
              <a:buFont typeface="Wingdings 3" panose="05040102010807070707" pitchFamily="18" charset="2"/>
              <a:buChar char=""/>
            </a:pPr>
            <a:r>
              <a:rPr lang="en-US" sz="1450" dirty="0" smtClean="0"/>
              <a:t>Backups, and securing the information</a:t>
            </a:r>
          </a:p>
          <a:p>
            <a:pPr marL="346075" indent="-346075">
              <a:buClr>
                <a:srgbClr val="00B050"/>
              </a:buClr>
              <a:buFont typeface="Wingdings 3" panose="05040102010807070707" pitchFamily="18" charset="2"/>
              <a:buChar char=""/>
            </a:pPr>
            <a:r>
              <a:rPr lang="en-US" sz="1450" dirty="0" smtClean="0"/>
              <a:t>Being aware of Standards</a:t>
            </a:r>
          </a:p>
          <a:p>
            <a:pPr marL="346075" indent="-346075">
              <a:buClr>
                <a:srgbClr val="00B050"/>
              </a:buClr>
              <a:buFont typeface="Wingdings 3" panose="05040102010807070707" pitchFamily="18" charset="2"/>
              <a:buChar char=""/>
            </a:pPr>
            <a:r>
              <a:rPr lang="en-US" sz="1450" dirty="0" smtClean="0"/>
              <a:t>A need for more Web understanding and skill (PHPO, MySQL)</a:t>
            </a:r>
          </a:p>
          <a:p>
            <a:pPr marL="346075" indent="-346075">
              <a:buClr>
                <a:srgbClr val="00B050"/>
              </a:buClr>
              <a:buFont typeface="Wingdings 3" panose="05040102010807070707" pitchFamily="18" charset="2"/>
              <a:buChar char=""/>
            </a:pPr>
            <a:r>
              <a:rPr lang="en-US" sz="1450" dirty="0" smtClean="0"/>
              <a:t>Needing an account administrator</a:t>
            </a:r>
          </a:p>
          <a:p>
            <a:pPr marL="346075" indent="-346075">
              <a:buClr>
                <a:srgbClr val="00B050"/>
              </a:buClr>
              <a:buFont typeface="Wingdings 3" panose="05040102010807070707" pitchFamily="18" charset="2"/>
              <a:buChar char=""/>
            </a:pPr>
            <a:r>
              <a:rPr lang="en-US" sz="1450" dirty="0" smtClean="0"/>
              <a:t>Static vs dynamic addressing</a:t>
            </a:r>
          </a:p>
          <a:p>
            <a:pPr>
              <a:buClr>
                <a:srgbClr val="00B050"/>
              </a:buClr>
            </a:pPr>
            <a:r>
              <a:rPr lang="en-US" sz="1450" b="1" dirty="0" smtClean="0">
                <a:solidFill>
                  <a:srgbClr val="FF0000"/>
                </a:solidFill>
              </a:rPr>
              <a:t>P1.8 </a:t>
            </a:r>
            <a:r>
              <a:rPr lang="en-US" sz="1450" b="1" dirty="0">
                <a:solidFill>
                  <a:srgbClr val="FF0000"/>
                </a:solidFill>
              </a:rPr>
              <a:t>- Task </a:t>
            </a:r>
            <a:r>
              <a:rPr lang="en-US" sz="1450" b="1" dirty="0" smtClean="0">
                <a:solidFill>
                  <a:srgbClr val="FF0000"/>
                </a:solidFill>
              </a:rPr>
              <a:t>09 </a:t>
            </a:r>
            <a:r>
              <a:rPr lang="en-US" sz="1450" b="1" dirty="0">
                <a:solidFill>
                  <a:srgbClr val="FF0000"/>
                </a:solidFill>
              </a:rPr>
              <a:t>– </a:t>
            </a:r>
            <a:r>
              <a:rPr lang="en-US" sz="1450" dirty="0" smtClean="0">
                <a:solidFill>
                  <a:srgbClr val="FF0000"/>
                </a:solidFill>
              </a:rPr>
              <a:t>Research and explain the method, the technology, the advantages and disadvantages to a business of Adding Data Storage of customer information on a website.</a:t>
            </a:r>
            <a:endParaRPr lang="en-US" sz="145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3200" dirty="0" smtClean="0"/>
              <a:t>P1.8 - Components </a:t>
            </a:r>
            <a:r>
              <a:rPr lang="en-US" sz="3200" dirty="0"/>
              <a:t>of </a:t>
            </a:r>
            <a:r>
              <a:rPr lang="en-US" sz="3200" dirty="0" smtClean="0"/>
              <a:t>Web Design - </a:t>
            </a:r>
            <a:r>
              <a:rPr lang="en-US" sz="3200" dirty="0"/>
              <a:t>Storage of </a:t>
            </a:r>
            <a:r>
              <a:rPr lang="en-US" sz="3200" dirty="0" smtClean="0"/>
              <a:t>Data </a:t>
            </a:r>
            <a:endParaRPr lang="en-GB" sz="3200" dirty="0"/>
          </a:p>
        </p:txBody>
      </p:sp>
    </p:spTree>
    <p:extLst>
      <p:ext uri="{BB962C8B-B14F-4D97-AF65-F5344CB8AC3E}">
        <p14:creationId xmlns:p14="http://schemas.microsoft.com/office/powerpoint/2010/main" val="617866031"/>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683094"/>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730" dirty="0" smtClean="0"/>
              <a:t>There are different and growing Methods </a:t>
            </a:r>
            <a:r>
              <a:rPr lang="en-US" sz="1730" dirty="0"/>
              <a:t>of user </a:t>
            </a:r>
            <a:r>
              <a:rPr lang="en-US" sz="1730" dirty="0" smtClean="0"/>
              <a:t>interaction and a growing need for interaction on websites to keep the customer entertained.</a:t>
            </a:r>
            <a:endParaRPr lang="en-US" sz="1730" dirty="0"/>
          </a:p>
          <a:p>
            <a:pPr marL="576263" indent="-346075">
              <a:buClr>
                <a:srgbClr val="00B050"/>
              </a:buClr>
              <a:buFont typeface="Arial" panose="020B0604020202020204" pitchFamily="34" charset="0"/>
              <a:buChar char="•"/>
            </a:pPr>
            <a:r>
              <a:rPr lang="en-US" sz="1730" b="1" dirty="0"/>
              <a:t>D</a:t>
            </a:r>
            <a:r>
              <a:rPr lang="en-US" sz="1730" b="1" dirty="0" smtClean="0"/>
              <a:t>ifferent </a:t>
            </a:r>
            <a:r>
              <a:rPr lang="en-US" sz="1730" b="1" dirty="0"/>
              <a:t>methods of </a:t>
            </a:r>
            <a:r>
              <a:rPr lang="en-US" sz="1730" b="1" dirty="0" smtClean="0"/>
              <a:t>interactivity </a:t>
            </a:r>
            <a:r>
              <a:rPr lang="en-US" sz="1730" dirty="0" smtClean="0"/>
              <a:t>– Think of it like 2 shops, one has interactivity on their site, the other does not. The customers spend 1 minute more on the features than the other, that is one more minute the first shop has with the customers.</a:t>
            </a:r>
          </a:p>
          <a:p>
            <a:pPr marL="576263" indent="-346075">
              <a:buClr>
                <a:srgbClr val="00B050"/>
              </a:buClr>
              <a:buFont typeface="Arial" panose="020B0604020202020204" pitchFamily="34" charset="0"/>
              <a:buChar char="•"/>
            </a:pPr>
            <a:r>
              <a:rPr lang="en-US" sz="1730" dirty="0" smtClean="0"/>
              <a:t>There is a wide range of interactive features that can be added to a website, from the basic rollover images, to the more complex galleries, to the really advanced magnifying and panning tools. All these use different forms of additional scripts beyond HTML like Java and Silverlight.</a:t>
            </a:r>
          </a:p>
          <a:p>
            <a:pPr marL="576263" indent="-346075">
              <a:buClr>
                <a:srgbClr val="00B050"/>
              </a:buClr>
              <a:buFont typeface="Arial" panose="020B0604020202020204" pitchFamily="34" charset="0"/>
              <a:buChar char="•"/>
            </a:pPr>
            <a:r>
              <a:rPr lang="en-US" sz="1730" dirty="0" smtClean="0"/>
              <a:t>What it does is makes the website more dynamic, more memorable but now that everyone knows how to do this, it is a matter of making it interesting and part of the site, rather than a trick to distract.</a:t>
            </a:r>
          </a:p>
          <a:p>
            <a:pPr marL="576263" indent="-346075">
              <a:buClr>
                <a:srgbClr val="00B050"/>
              </a:buClr>
              <a:buFont typeface="Arial" panose="020B0604020202020204" pitchFamily="34" charset="0"/>
              <a:buChar char="•"/>
            </a:pPr>
            <a:r>
              <a:rPr lang="en-US" sz="1730" dirty="0" smtClean="0"/>
              <a:t>An example, a gallery of images where the customer clicks on a arrow or scrolls by holding the mouse means more images and less room. With modern broadband, this takes as much time to load as a range of images. Click </a:t>
            </a:r>
            <a:r>
              <a:rPr lang="en-US" sz="1730" dirty="0" smtClean="0">
                <a:hlinkClick r:id="rId5"/>
              </a:rPr>
              <a:t>here </a:t>
            </a:r>
            <a:r>
              <a:rPr lang="en-US" sz="1730" dirty="0" smtClean="0"/>
              <a:t>to see a small range of code versions of </a:t>
            </a:r>
            <a:r>
              <a:rPr lang="en-US" sz="1730" dirty="0" smtClean="0">
                <a:hlinkClick r:id="rId6"/>
              </a:rPr>
              <a:t>here </a:t>
            </a:r>
            <a:r>
              <a:rPr lang="en-US" sz="1730" dirty="0" smtClean="0"/>
              <a:t>for examples.</a:t>
            </a:r>
            <a:endParaRPr lang="en-US" sz="1730" dirty="0"/>
          </a:p>
        </p:txBody>
      </p:sp>
      <p:sp>
        <p:nvSpPr>
          <p:cNvPr id="8" name="Title 2"/>
          <p:cNvSpPr>
            <a:spLocks noGrp="1"/>
          </p:cNvSpPr>
          <p:nvPr>
            <p:ph type="title"/>
          </p:nvPr>
        </p:nvSpPr>
        <p:spPr>
          <a:xfrm>
            <a:off x="70266" y="72008"/>
            <a:ext cx="8859452" cy="548680"/>
          </a:xfrm>
        </p:spPr>
        <p:txBody>
          <a:bodyPr>
            <a:noAutofit/>
          </a:bodyPr>
          <a:lstStyle/>
          <a:p>
            <a:r>
              <a:rPr lang="en-US" sz="2500" dirty="0" smtClean="0"/>
              <a:t>P1.9 - Components </a:t>
            </a:r>
            <a:r>
              <a:rPr lang="en-US" sz="2500" dirty="0"/>
              <a:t>of </a:t>
            </a:r>
            <a:r>
              <a:rPr lang="en-US" sz="2500" dirty="0" smtClean="0"/>
              <a:t>Web Design </a:t>
            </a:r>
            <a:r>
              <a:rPr lang="en-US" sz="2500" dirty="0"/>
              <a:t>- Methods of </a:t>
            </a:r>
            <a:r>
              <a:rPr lang="en-US" sz="2500" dirty="0" smtClean="0"/>
              <a:t>User Interaction</a:t>
            </a:r>
            <a:endParaRPr lang="en-GB" sz="2500" dirty="0"/>
          </a:p>
        </p:txBody>
      </p:sp>
    </p:spTree>
    <p:extLst>
      <p:ext uri="{BB962C8B-B14F-4D97-AF65-F5344CB8AC3E}">
        <p14:creationId xmlns:p14="http://schemas.microsoft.com/office/powerpoint/2010/main" val="888292859"/>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480720" cy="5509200"/>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540" dirty="0" smtClean="0"/>
              <a:t>There are different and growing Methods </a:t>
            </a:r>
            <a:r>
              <a:rPr lang="en-US" sz="1540" dirty="0"/>
              <a:t>of user </a:t>
            </a:r>
            <a:r>
              <a:rPr lang="en-US" sz="1540" dirty="0" smtClean="0"/>
              <a:t>interaction and a growing need for interaction on websites to keep the customer entertained.</a:t>
            </a:r>
            <a:endParaRPr lang="en-US" sz="1540" dirty="0"/>
          </a:p>
          <a:p>
            <a:pPr marL="457200" indent="-227013">
              <a:buClr>
                <a:srgbClr val="00B050"/>
              </a:buClr>
              <a:buFont typeface="Arial" panose="020B0604020202020204" pitchFamily="34" charset="0"/>
              <a:buChar char="•"/>
            </a:pPr>
            <a:r>
              <a:rPr lang="en-US" sz="1540" b="1" dirty="0" smtClean="0"/>
              <a:t>Use of existing tools </a:t>
            </a:r>
            <a:r>
              <a:rPr lang="en-US" sz="1540" dirty="0" smtClean="0"/>
              <a:t>– HTMP is the common code for making a website but there are a range of good tools that allow the creator to shortcut layout and construction from offline like Dreamweaver and FrontPage to online like Coffeecup and Wix. Obviously the offline versions are more controlled and better but both have tools within the packages for additional interactivity like Behaviours in Dreamweaver or Forms in FrontPage.</a:t>
            </a:r>
            <a:endParaRPr lang="en-US" sz="1540" dirty="0"/>
          </a:p>
          <a:p>
            <a:pPr marL="457200" indent="-227013">
              <a:buClr>
                <a:srgbClr val="00B050"/>
              </a:buClr>
              <a:buFont typeface="Arial" panose="020B0604020202020204" pitchFamily="34" charset="0"/>
              <a:buChar char="•"/>
            </a:pPr>
            <a:r>
              <a:rPr lang="en-US" sz="1540" b="1" dirty="0" smtClean="0"/>
              <a:t>Use </a:t>
            </a:r>
            <a:r>
              <a:rPr lang="en-US" sz="1540" b="1" dirty="0"/>
              <a:t>of languages to add interactivity</a:t>
            </a:r>
            <a:r>
              <a:rPr lang="en-US" sz="1540" dirty="0"/>
              <a:t>( e.g. Javascript, Flash</a:t>
            </a:r>
            <a:r>
              <a:rPr lang="en-US" sz="1540" dirty="0" smtClean="0"/>
              <a:t>) – Javascript is a different level of web language used to make a website more interactive. Code can easily be downloaded and adapted, then added to the HTML to make something happen like rollovers or Behaviours. </a:t>
            </a:r>
          </a:p>
          <a:p>
            <a:pPr marL="457200" indent="-227013">
              <a:buClr>
                <a:srgbClr val="00B050"/>
              </a:buClr>
              <a:buFont typeface="Arial" panose="020B0604020202020204" pitchFamily="34" charset="0"/>
              <a:buChar char="•"/>
            </a:pPr>
            <a:r>
              <a:rPr lang="en-US" sz="1540" dirty="0" smtClean="0"/>
              <a:t>Flash is similar but the code has to be complete beforehand and then called upon by HTML to run. This is more powerful in a stand alone context, such as games and locked in vide content.</a:t>
            </a:r>
          </a:p>
          <a:p>
            <a:pPr marL="457200" indent="-227013">
              <a:buClr>
                <a:srgbClr val="00B050"/>
              </a:buClr>
              <a:buFont typeface="Arial" panose="020B0604020202020204" pitchFamily="34" charset="0"/>
              <a:buChar char="•"/>
            </a:pPr>
            <a:r>
              <a:rPr lang="en-US" sz="1540" b="1" dirty="0" smtClean="0"/>
              <a:t>Silverlight</a:t>
            </a:r>
            <a:r>
              <a:rPr lang="en-US" sz="1540" dirty="0" smtClean="0"/>
              <a:t> – the higher level of coding for very interactive sites like Harry Potter.</a:t>
            </a:r>
          </a:p>
          <a:p>
            <a:pPr>
              <a:buClr>
                <a:srgbClr val="00B050"/>
              </a:buClr>
            </a:pPr>
            <a:r>
              <a:rPr lang="en-US" sz="1540" b="1" dirty="0" smtClean="0">
                <a:solidFill>
                  <a:srgbClr val="FF0000"/>
                </a:solidFill>
              </a:rPr>
              <a:t>P1.9 - Task 10 </a:t>
            </a:r>
            <a:r>
              <a:rPr lang="en-US" sz="1540" dirty="0" smtClean="0">
                <a:solidFill>
                  <a:srgbClr val="FF0000"/>
                </a:solidFill>
              </a:rPr>
              <a:t>– Describe how Web Interaction can be used to enhance the user experience and explain with examples the methods of doing so.</a:t>
            </a:r>
          </a:p>
        </p:txBody>
      </p:sp>
      <p:sp>
        <p:nvSpPr>
          <p:cNvPr id="8" name="Title 2"/>
          <p:cNvSpPr>
            <a:spLocks noGrp="1"/>
          </p:cNvSpPr>
          <p:nvPr>
            <p:ph type="title"/>
          </p:nvPr>
        </p:nvSpPr>
        <p:spPr>
          <a:xfrm>
            <a:off x="70266" y="72008"/>
            <a:ext cx="8859452" cy="548680"/>
          </a:xfrm>
        </p:spPr>
        <p:txBody>
          <a:bodyPr>
            <a:noAutofit/>
          </a:bodyPr>
          <a:lstStyle/>
          <a:p>
            <a:r>
              <a:rPr lang="en-US" sz="2500" dirty="0" smtClean="0"/>
              <a:t>P1.9 - Components </a:t>
            </a:r>
            <a:r>
              <a:rPr lang="en-US" sz="2500" dirty="0"/>
              <a:t>of </a:t>
            </a:r>
            <a:r>
              <a:rPr lang="en-US" sz="2500" dirty="0" smtClean="0"/>
              <a:t>Web Design </a:t>
            </a:r>
            <a:r>
              <a:rPr lang="en-US" sz="2500" dirty="0"/>
              <a:t>- Methods of </a:t>
            </a:r>
            <a:r>
              <a:rPr lang="en-US" sz="2500" dirty="0" smtClean="0"/>
              <a:t>User Interaction</a:t>
            </a:r>
            <a:endParaRPr lang="en-GB" sz="2500" dirty="0"/>
          </a:p>
        </p:txBody>
      </p:sp>
      <p:pic>
        <p:nvPicPr>
          <p:cNvPr id="8194" name="Picture 2" descr="See original imag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25112"/>
          <a:stretch/>
        </p:blipFill>
        <p:spPr bwMode="auto">
          <a:xfrm>
            <a:off x="6804246" y="1142261"/>
            <a:ext cx="2016226" cy="1573679"/>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See original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5486" y="2887900"/>
            <a:ext cx="2062330" cy="1477204"/>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See original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22065" y="4509120"/>
            <a:ext cx="2016224" cy="151216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299612034"/>
              </p:ext>
            </p:extLst>
          </p:nvPr>
        </p:nvGraphicFramePr>
        <p:xfrm>
          <a:off x="251519" y="6298520"/>
          <a:ext cx="8568951" cy="370840"/>
        </p:xfrm>
        <a:graphic>
          <a:graphicData uri="http://schemas.openxmlformats.org/drawingml/2006/table">
            <a:tbl>
              <a:tblPr firstRow="1" bandRow="1">
                <a:tableStyleId>{5C22544A-7EE6-4342-B048-85BDC9FD1C3A}</a:tableStyleId>
              </a:tblPr>
              <a:tblGrid>
                <a:gridCol w="3096345"/>
                <a:gridCol w="2016224"/>
                <a:gridCol w="3456382"/>
              </a:tblGrid>
              <a:tr h="370840">
                <a:tc>
                  <a:txBody>
                    <a:bodyPr/>
                    <a:lstStyle/>
                    <a:p>
                      <a:r>
                        <a:rPr lang="en-GB" sz="1400" dirty="0" smtClean="0">
                          <a:latin typeface="Arial" panose="020B0604020202020204" pitchFamily="34" charset="0"/>
                          <a:cs typeface="Arial" panose="020B0604020202020204" pitchFamily="34" charset="0"/>
                        </a:rPr>
                        <a:t>Different methods of interactivity </a:t>
                      </a:r>
                      <a:endParaRPr lang="en-GB" sz="1400" dirty="0">
                        <a:latin typeface="Arial" panose="020B0604020202020204" pitchFamily="34" charset="0"/>
                        <a:cs typeface="Arial" panose="020B0604020202020204" pitchFamily="34" charset="0"/>
                      </a:endParaRPr>
                    </a:p>
                  </a:txBody>
                  <a:tcPr/>
                </a:tc>
                <a:tc>
                  <a:txBody>
                    <a:bodyPr/>
                    <a:lstStyle/>
                    <a:p>
                      <a:r>
                        <a:rPr lang="en-US" sz="1400" b="1" dirty="0" smtClean="0">
                          <a:latin typeface="Arial" panose="020B0604020202020204" pitchFamily="34" charset="0"/>
                          <a:cs typeface="Arial" panose="020B0604020202020204" pitchFamily="34" charset="0"/>
                        </a:rPr>
                        <a:t>Use of existing tools </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Use of languages to add interactivity</a:t>
                      </a:r>
                      <a:endParaRPr lang="en-GB" sz="14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291971851"/>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28594" y="1052737"/>
          <a:ext cx="1691878" cy="5472608"/>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91878"/>
              </a:tblGrid>
              <a:tr h="413885">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58723">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How often have you got past the school network protections</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Can you access Facebook, YouTube </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What is a VPN and where can I get one</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Every time they block it, I find another one, will they ever learn.</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Has the network manager got nothing better to do all day</a:t>
                      </a:r>
                      <a:endParaRPr lang="en-GB" sz="150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82356" y="1052736"/>
            <a:ext cx="1638116"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768752" cy="5509200"/>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Other than being legal, why is website security important? </a:t>
            </a:r>
          </a:p>
          <a:p>
            <a:pPr marL="342900" indent="-342900">
              <a:buClr>
                <a:srgbClr val="00B050"/>
              </a:buClr>
              <a:buFont typeface="Wingdings 3" panose="05040102010807070707" pitchFamily="18" charset="2"/>
              <a:buChar char=""/>
            </a:pPr>
            <a:r>
              <a:rPr lang="en-GB" sz="1600" dirty="0" smtClean="0"/>
              <a:t>Modern good quality and integrated websites </a:t>
            </a:r>
            <a:r>
              <a:rPr lang="en-GB" sz="1600" dirty="0"/>
              <a:t>collect, create and manipulate a wide range of data and information; the cost of these activities is often much higher than the organisation realises until they are lost or </a:t>
            </a:r>
            <a:r>
              <a:rPr lang="en-GB" sz="1600" dirty="0" smtClean="0"/>
              <a:t>stolen.</a:t>
            </a:r>
          </a:p>
          <a:p>
            <a:pPr marL="342900" indent="-342900">
              <a:buClr>
                <a:srgbClr val="00B050"/>
              </a:buClr>
              <a:buFont typeface="Wingdings 3" panose="05040102010807070707" pitchFamily="18" charset="2"/>
              <a:buChar char=""/>
            </a:pPr>
            <a:r>
              <a:rPr lang="en-GB" sz="1600" dirty="0" smtClean="0"/>
              <a:t>Everyone </a:t>
            </a:r>
            <a:r>
              <a:rPr lang="en-GB" sz="1600" dirty="0"/>
              <a:t>who works with an information </a:t>
            </a:r>
            <a:r>
              <a:rPr lang="en-GB" sz="1600" dirty="0" smtClean="0"/>
              <a:t>collection system such as a website should </a:t>
            </a:r>
            <a:r>
              <a:rPr lang="en-GB" sz="1600" dirty="0"/>
              <a:t>understand their responsibility to protect the system against theft or loss and all IT professionals need to understand how to support the organisation in protecting its digital assets and </a:t>
            </a:r>
            <a:r>
              <a:rPr lang="en-GB" sz="1600" dirty="0" smtClean="0"/>
              <a:t>hardware.</a:t>
            </a:r>
          </a:p>
          <a:p>
            <a:pPr marL="342900" indent="-342900">
              <a:buClr>
                <a:srgbClr val="00B050"/>
              </a:buClr>
              <a:buFont typeface="Wingdings 3" panose="05040102010807070707" pitchFamily="18" charset="2"/>
              <a:buChar char=""/>
            </a:pPr>
            <a:r>
              <a:rPr lang="en-US" sz="1600" b="1" dirty="0">
                <a:latin typeface="Arial" panose="020B0604020202020204" pitchFamily="34" charset="0"/>
                <a:cs typeface="Arial" panose="020B0604020202020204" pitchFamily="34" charset="0"/>
              </a:rPr>
              <a:t>Confidentiality</a:t>
            </a:r>
            <a:r>
              <a:rPr lang="en-US" sz="1600" dirty="0">
                <a:latin typeface="Arial" panose="020B0604020202020204" pitchFamily="34" charset="0"/>
                <a:cs typeface="Arial" panose="020B0604020202020204" pitchFamily="34" charset="0"/>
              </a:rPr>
              <a:t> - In today’s increasingly litigious and highly competitive workplace, confidentiality is important for a host of reasons, the most important being failure to properly secure and protect confidential business information can lead to the loss of business/clients.</a:t>
            </a:r>
          </a:p>
          <a:p>
            <a:pPr marL="342900" indent="-342900">
              <a:buClr>
                <a:srgbClr val="00B050"/>
              </a:buClr>
              <a:buFont typeface="Wingdings 3" panose="05040102010807070707" pitchFamily="18" charset="2"/>
              <a:buChar char=""/>
            </a:pPr>
            <a:r>
              <a:rPr lang="en-US" sz="1600" dirty="0">
                <a:latin typeface="Arial" panose="020B0604020202020204" pitchFamily="34" charset="0"/>
                <a:cs typeface="Arial" panose="020B0604020202020204" pitchFamily="34" charset="0"/>
              </a:rPr>
              <a:t>In the wrong hands, confidential information can be misused to commit illegal activity (e.g., fraud or discrimination), which can in turn result in costly lawsuits for the employer. Many countries have laws protecting the confidentiality of certain information in the workplace. The disclosure of sensitive employee and management information can lead to a loss of employee trust, confidence and loyalty. This will almost always result in a loss of productivity</a:t>
            </a:r>
            <a:r>
              <a:rPr lang="en-US" sz="1600" dirty="0" smtClean="0">
                <a:latin typeface="Arial" panose="020B0604020202020204" pitchFamily="34" charset="0"/>
                <a:cs typeface="Arial" panose="020B0604020202020204" pitchFamily="34" charset="0"/>
              </a:rPr>
              <a:t>.</a:t>
            </a:r>
            <a:endParaRPr lang="en-US" sz="1600" dirty="0">
              <a:latin typeface="Arial" panose="020B0604020202020204" pitchFamily="34" charset="0"/>
              <a:cs typeface="Arial" panose="020B0604020202020204" pitchFamily="34" charset="0"/>
            </a:endParaRPr>
          </a:p>
        </p:txBody>
      </p:sp>
      <p:sp>
        <p:nvSpPr>
          <p:cNvPr id="9" name="Title 2"/>
          <p:cNvSpPr>
            <a:spLocks noGrp="1"/>
          </p:cNvSpPr>
          <p:nvPr>
            <p:ph type="title"/>
          </p:nvPr>
        </p:nvSpPr>
        <p:spPr>
          <a:xfrm>
            <a:off x="70266" y="72008"/>
            <a:ext cx="8859452" cy="548680"/>
          </a:xfrm>
        </p:spPr>
        <p:txBody>
          <a:bodyPr>
            <a:noAutofit/>
          </a:bodyPr>
          <a:lstStyle/>
          <a:p>
            <a:r>
              <a:rPr lang="en-US" sz="3600" dirty="0" smtClean="0"/>
              <a:t>M1.1 – Security Risks – the Need for Security</a:t>
            </a:r>
            <a:endParaRPr lang="en-GB" sz="3600" dirty="0"/>
          </a:p>
        </p:txBody>
      </p:sp>
    </p:spTree>
    <p:extLst>
      <p:ext uri="{BB962C8B-B14F-4D97-AF65-F5344CB8AC3E}">
        <p14:creationId xmlns:p14="http://schemas.microsoft.com/office/powerpoint/2010/main" val="2768402441"/>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3600" dirty="0">
                <a:solidFill>
                  <a:srgbClr val="000000"/>
                </a:solidFill>
                <a:latin typeface="Arial" panose="020B0604020202020204" pitchFamily="34" charset="0"/>
              </a:rPr>
              <a:t>Qualification </a:t>
            </a:r>
            <a:r>
              <a:rPr lang="en-US" sz="3600" dirty="0" smtClean="0">
                <a:solidFill>
                  <a:srgbClr val="000000"/>
                </a:solidFill>
                <a:latin typeface="Arial" panose="020B0604020202020204" pitchFamily="34" charset="0"/>
              </a:rPr>
              <a:t>Grade Table - Diploma</a:t>
            </a:r>
            <a:endParaRPr lang="en-US" sz="36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2246769"/>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a:t>
            </a:r>
            <a:r>
              <a:rPr lang="en-US" sz="2800" dirty="0" smtClean="0">
                <a:solidFill>
                  <a:srgbClr val="000000"/>
                </a:solidFill>
                <a:latin typeface="Arial" panose="020B0604020202020204" pitchFamily="34" charset="0"/>
              </a:rPr>
              <a:t>table</a:t>
            </a:r>
          </a:p>
          <a:p>
            <a:pPr marL="285750" indent="-285750">
              <a:buClr>
                <a:srgbClr val="00B050"/>
              </a:buClr>
              <a:buSzPct val="80000"/>
              <a:buFont typeface="Wingdings 3" panose="05040102010807070707" pitchFamily="18" charset="2"/>
              <a:buChar char=""/>
            </a:pPr>
            <a:r>
              <a:rPr lang="en-US" sz="2800" dirty="0" smtClean="0">
                <a:solidFill>
                  <a:srgbClr val="000000"/>
                </a:solidFill>
                <a:latin typeface="Arial" panose="020B0604020202020204" pitchFamily="34" charset="0"/>
              </a:rPr>
              <a:t>OCR </a:t>
            </a:r>
            <a:r>
              <a:rPr lang="en-US" sz="2800" dirty="0">
                <a:solidFill>
                  <a:srgbClr val="000000"/>
                </a:solidFill>
                <a:latin typeface="Arial" panose="020B0604020202020204" pitchFamily="34" charset="0"/>
              </a:rPr>
              <a:t>Level 3 Cambridge Technical Introductory Diploma (</a:t>
            </a:r>
            <a:r>
              <a:rPr lang="en-US" sz="2800" b="1" dirty="0">
                <a:solidFill>
                  <a:srgbClr val="000000"/>
                </a:solidFill>
                <a:latin typeface="Arial" panose="020B0604020202020204" pitchFamily="34" charset="0"/>
              </a:rPr>
              <a:t>360 GLH</a:t>
            </a:r>
            <a:r>
              <a:rPr lang="en-US" sz="2800" dirty="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r>
              <a:rPr lang="en-US" sz="2800" dirty="0" smtClean="0">
                <a:solidFill>
                  <a:srgbClr val="000000"/>
                </a:solidFill>
                <a:latin typeface="Arial" panose="020B0604020202020204" pitchFamily="34" charset="0"/>
              </a:rPr>
              <a:t>.</a:t>
            </a:r>
          </a:p>
        </p:txBody>
      </p:sp>
      <p:graphicFrame>
        <p:nvGraphicFramePr>
          <p:cNvPr id="4" name="Table 3"/>
          <p:cNvGraphicFramePr>
            <a:graphicFrameLocks noGrp="1"/>
          </p:cNvGraphicFramePr>
          <p:nvPr>
            <p:extLst>
              <p:ext uri="{D42A27DB-BD31-4B8C-83A1-F6EECF244321}">
                <p14:modId xmlns:p14="http://schemas.microsoft.com/office/powerpoint/2010/main" val="580489143"/>
              </p:ext>
            </p:extLst>
          </p:nvPr>
        </p:nvGraphicFramePr>
        <p:xfrm>
          <a:off x="683568" y="3501008"/>
          <a:ext cx="7416824" cy="2251710"/>
        </p:xfrm>
        <a:graphic>
          <a:graphicData uri="http://schemas.openxmlformats.org/drawingml/2006/table">
            <a:tbl>
              <a:tblPr>
                <a:tableStyleId>{E8B1032C-EA38-4F05-BA0D-38AFFFC7BED3}</a:tableStyleId>
              </a:tblPr>
              <a:tblGrid>
                <a:gridCol w="2950340"/>
                <a:gridCol w="2499593"/>
                <a:gridCol w="1966891"/>
              </a:tblGrid>
              <a:tr h="190500">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400" u="none" strike="noStrike" dirty="0">
                          <a:effectLst/>
                          <a:latin typeface="Arial" panose="020B0604020202020204" pitchFamily="34" charset="0"/>
                          <a:cs typeface="Arial" panose="020B0604020202020204" pitchFamily="34" charset="0"/>
                        </a:rPr>
                        <a:t>104 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Distinction*</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400" u="none" strike="noStrike">
                          <a:effectLst/>
                          <a:latin typeface="Arial" panose="020B0604020202020204" pitchFamily="34" charset="0"/>
                          <a:cs typeface="Arial" panose="020B0604020202020204" pitchFamily="34" charset="0"/>
                        </a:rPr>
                        <a:t>100 – 103</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400" u="none" strike="noStrike">
                          <a:effectLst/>
                          <a:latin typeface="Arial" panose="020B0604020202020204" pitchFamily="34" charset="0"/>
                          <a:cs typeface="Arial" panose="020B0604020202020204" pitchFamily="34" charset="0"/>
                        </a:rPr>
                        <a:t>92 – 99</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Merit</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400" u="none" strike="noStrike">
                          <a:effectLst/>
                          <a:latin typeface="Arial" panose="020B0604020202020204" pitchFamily="34" charset="0"/>
                          <a:cs typeface="Arial" panose="020B0604020202020204" pitchFamily="34" charset="0"/>
                        </a:rPr>
                        <a:t>84 – 91</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400" u="none" strike="noStrike">
                          <a:effectLst/>
                          <a:latin typeface="Arial" panose="020B0604020202020204" pitchFamily="34" charset="0"/>
                          <a:cs typeface="Arial" panose="020B0604020202020204" pitchFamily="34" charset="0"/>
                        </a:rPr>
                        <a:t>Below 84</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Unclassified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1336158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768752" cy="5443029"/>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830" b="1" dirty="0" smtClean="0">
                <a:latin typeface="Arial" panose="020B0604020202020204" pitchFamily="34" charset="0"/>
                <a:cs typeface="Arial" panose="020B0604020202020204" pitchFamily="34" charset="0"/>
              </a:rPr>
              <a:t>Integrity</a:t>
            </a:r>
            <a:r>
              <a:rPr lang="en-US" sz="1830" dirty="0" smtClean="0">
                <a:latin typeface="Arial" panose="020B0604020202020204" pitchFamily="34" charset="0"/>
                <a:cs typeface="Arial" panose="020B0604020202020204" pitchFamily="34" charset="0"/>
              </a:rPr>
              <a:t> </a:t>
            </a:r>
            <a:r>
              <a:rPr lang="en-US" sz="1830" dirty="0">
                <a:latin typeface="Arial" panose="020B0604020202020204" pitchFamily="34" charset="0"/>
                <a:cs typeface="Arial" panose="020B0604020202020204" pitchFamily="34" charset="0"/>
              </a:rPr>
              <a:t>- There’s no getting away from the fact </a:t>
            </a:r>
            <a:r>
              <a:rPr lang="en-US" sz="1830" dirty="0" smtClean="0">
                <a:latin typeface="Arial" panose="020B0604020202020204" pitchFamily="34" charset="0"/>
                <a:cs typeface="Arial" panose="020B0604020202020204" pitchFamily="34" charset="0"/>
              </a:rPr>
              <a:t>that website  </a:t>
            </a:r>
            <a:r>
              <a:rPr lang="en-US" sz="1830" dirty="0">
                <a:latin typeface="Arial" panose="020B0604020202020204" pitchFamily="34" charset="0"/>
                <a:cs typeface="Arial" panose="020B0604020202020204" pitchFamily="34" charset="0"/>
              </a:rPr>
              <a:t>data comes from everywhere these days. Just as a few examples, we have </a:t>
            </a:r>
            <a:r>
              <a:rPr lang="en-US" sz="1830" dirty="0" smtClean="0">
                <a:latin typeface="Arial" panose="020B0604020202020204" pitchFamily="34" charset="0"/>
                <a:cs typeface="Arial" panose="020B0604020202020204" pitchFamily="34" charset="0"/>
              </a:rPr>
              <a:t>created forms, cookies, </a:t>
            </a:r>
            <a:r>
              <a:rPr lang="en-US" sz="1830" dirty="0">
                <a:latin typeface="Arial" panose="020B0604020202020204" pitchFamily="34" charset="0"/>
                <a:cs typeface="Arial" panose="020B0604020202020204" pitchFamily="34" charset="0"/>
              </a:rPr>
              <a:t>customer </a:t>
            </a:r>
            <a:r>
              <a:rPr lang="en-US" sz="1830" dirty="0" smtClean="0">
                <a:latin typeface="Arial" panose="020B0604020202020204" pitchFamily="34" charset="0"/>
                <a:cs typeface="Arial" panose="020B0604020202020204" pitchFamily="34" charset="0"/>
              </a:rPr>
              <a:t>choices and preferences, </a:t>
            </a:r>
            <a:r>
              <a:rPr lang="en-US" sz="1830" dirty="0">
                <a:latin typeface="Arial" panose="020B0604020202020204" pitchFamily="34" charset="0"/>
                <a:cs typeface="Arial" panose="020B0604020202020204" pitchFamily="34" charset="0"/>
              </a:rPr>
              <a:t>social media sites, </a:t>
            </a:r>
            <a:r>
              <a:rPr lang="en-US" sz="1830" dirty="0" smtClean="0">
                <a:latin typeface="Arial" panose="020B0604020202020204" pitchFamily="34" charset="0"/>
                <a:cs typeface="Arial" panose="020B0604020202020204" pitchFamily="34" charset="0"/>
              </a:rPr>
              <a:t>and logs. </a:t>
            </a:r>
            <a:r>
              <a:rPr lang="en-US" sz="1830" dirty="0">
                <a:latin typeface="Arial" panose="020B0604020202020204" pitchFamily="34" charset="0"/>
                <a:cs typeface="Arial" panose="020B0604020202020204" pitchFamily="34" charset="0"/>
              </a:rPr>
              <a:t>The source pool is still growing too; the ongoing development of concepts like the Internet of Things (</a:t>
            </a:r>
            <a:r>
              <a:rPr lang="en-US" sz="1830" dirty="0" err="1">
                <a:latin typeface="Arial" panose="020B0604020202020204" pitchFamily="34" charset="0"/>
                <a:cs typeface="Arial" panose="020B0604020202020204" pitchFamily="34" charset="0"/>
              </a:rPr>
              <a:t>IoT</a:t>
            </a:r>
            <a:r>
              <a:rPr lang="en-US" sz="1830" dirty="0">
                <a:latin typeface="Arial" panose="020B0604020202020204" pitchFamily="34" charset="0"/>
                <a:cs typeface="Arial" panose="020B0604020202020204" pitchFamily="34" charset="0"/>
              </a:rPr>
              <a:t>) mean that machines are also becoming an integral part of the data deluge. Alongside the more traditional </a:t>
            </a:r>
            <a:r>
              <a:rPr lang="en-US" sz="1830" dirty="0" err="1">
                <a:latin typeface="Arial" panose="020B0604020202020204" pitchFamily="34" charset="0"/>
                <a:cs typeface="Arial" panose="020B0604020202020204" pitchFamily="34" charset="0"/>
              </a:rPr>
              <a:t>computerised</a:t>
            </a:r>
            <a:r>
              <a:rPr lang="en-US" sz="1830" dirty="0">
                <a:latin typeface="Arial" panose="020B0604020202020204" pitchFamily="34" charset="0"/>
                <a:cs typeface="Arial" panose="020B0604020202020204" pitchFamily="34" charset="0"/>
              </a:rPr>
              <a:t> devices, businesses will soon be mining information from seemingly inanimate </a:t>
            </a:r>
            <a:r>
              <a:rPr lang="en-US" sz="1830" dirty="0" smtClean="0">
                <a:latin typeface="Arial" panose="020B0604020202020204" pitchFamily="34" charset="0"/>
                <a:cs typeface="Arial" panose="020B0604020202020204" pitchFamily="34" charset="0"/>
              </a:rPr>
              <a:t>objects.</a:t>
            </a:r>
          </a:p>
          <a:p>
            <a:pPr marL="342900" indent="-342900">
              <a:buClr>
                <a:srgbClr val="00B050"/>
              </a:buClr>
              <a:buFont typeface="Wingdings 3" panose="05040102010807070707" pitchFamily="18" charset="2"/>
              <a:buChar char=""/>
            </a:pPr>
            <a:r>
              <a:rPr lang="en-US" sz="1830" dirty="0"/>
              <a:t>With all of this in mind, data </a:t>
            </a:r>
            <a:r>
              <a:rPr lang="en-US" sz="1830" dirty="0" smtClean="0"/>
              <a:t>and website information governance </a:t>
            </a:r>
            <a:r>
              <a:rPr lang="en-US" sz="1830" dirty="0"/>
              <a:t>must be a priority. Not only will this information be arriving from all directions, it will exist in various formats: everything from numbers and formulas to individual words and pieces of text</a:t>
            </a:r>
            <a:r>
              <a:rPr lang="en-US" sz="1830" dirty="0" smtClean="0"/>
              <a:t>.</a:t>
            </a:r>
            <a:endParaRPr lang="en-US" sz="1830" dirty="0"/>
          </a:p>
          <a:p>
            <a:pPr marL="342900" indent="-342900">
              <a:buClr>
                <a:srgbClr val="00B050"/>
              </a:buClr>
              <a:buFont typeface="Wingdings 3" panose="05040102010807070707" pitchFamily="18" charset="2"/>
              <a:buChar char=""/>
            </a:pPr>
            <a:r>
              <a:rPr lang="en-US" sz="1830" dirty="0" smtClean="0"/>
              <a:t>Think of the damage a hacker could do to the reputation and the business of a website. As a website can account for a major part of a company income from sales, having it down or lost faith can have a sever impact on business.</a:t>
            </a:r>
          </a:p>
        </p:txBody>
      </p:sp>
      <p:sp>
        <p:nvSpPr>
          <p:cNvPr id="6" name="Title 2"/>
          <p:cNvSpPr>
            <a:spLocks noGrp="1"/>
          </p:cNvSpPr>
          <p:nvPr>
            <p:ph type="title"/>
          </p:nvPr>
        </p:nvSpPr>
        <p:spPr>
          <a:xfrm>
            <a:off x="70266" y="72008"/>
            <a:ext cx="8859452" cy="548680"/>
          </a:xfrm>
        </p:spPr>
        <p:txBody>
          <a:bodyPr>
            <a:noAutofit/>
          </a:bodyPr>
          <a:lstStyle/>
          <a:p>
            <a:r>
              <a:rPr lang="en-US" sz="3600" dirty="0" smtClean="0"/>
              <a:t>M1.1 – Security Risks – the Need for Security</a:t>
            </a:r>
            <a:endParaRPr lang="en-GB" sz="3600" dirty="0"/>
          </a:p>
        </p:txBody>
      </p:sp>
      <p:graphicFrame>
        <p:nvGraphicFramePr>
          <p:cNvPr id="8" name="Table 7"/>
          <p:cNvGraphicFramePr>
            <a:graphicFrameLocks noGrp="1"/>
          </p:cNvGraphicFramePr>
          <p:nvPr>
            <p:extLst/>
          </p:nvPr>
        </p:nvGraphicFramePr>
        <p:xfrm>
          <a:off x="7128594" y="1052737"/>
          <a:ext cx="1691878" cy="5472608"/>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91878"/>
              </a:tblGrid>
              <a:tr h="413885">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58723">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How often have you got past the school network protections</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Can you access Facebook, YouTube </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What is a VPN and where can I get one</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Every time they block it, I find another one, will they ever learn.</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Has the network manager got nothing better to do all day</a:t>
                      </a:r>
                      <a:endParaRPr lang="en-GB" sz="150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82356" y="1052736"/>
            <a:ext cx="1638116" cy="365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8417595"/>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768752" cy="5678478"/>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650" b="1" dirty="0">
                <a:latin typeface="Arial" panose="020B0604020202020204" pitchFamily="34" charset="0"/>
                <a:cs typeface="Arial" panose="020B0604020202020204" pitchFamily="34" charset="0"/>
              </a:rPr>
              <a:t>Availability</a:t>
            </a:r>
            <a:r>
              <a:rPr lang="en-US" sz="1650" dirty="0">
                <a:latin typeface="Arial" panose="020B0604020202020204" pitchFamily="34" charset="0"/>
                <a:cs typeface="Arial" panose="020B0604020202020204" pitchFamily="34" charset="0"/>
              </a:rPr>
              <a:t> - </a:t>
            </a:r>
            <a:r>
              <a:rPr lang="en-US" sz="1650" dirty="0" smtClean="0">
                <a:latin typeface="Arial" panose="020B0604020202020204" pitchFamily="34" charset="0"/>
                <a:cs typeface="Arial" panose="020B0604020202020204" pitchFamily="34" charset="0"/>
              </a:rPr>
              <a:t>Availability </a:t>
            </a:r>
            <a:r>
              <a:rPr lang="en-US" sz="1650" dirty="0">
                <a:latin typeface="Arial" panose="020B0604020202020204" pitchFamily="34" charset="0"/>
                <a:cs typeface="Arial" panose="020B0604020202020204" pitchFamily="34" charset="0"/>
              </a:rPr>
              <a:t>of </a:t>
            </a:r>
            <a:r>
              <a:rPr lang="en-US" sz="1650" dirty="0" smtClean="0">
                <a:latin typeface="Arial" panose="020B0604020202020204" pitchFamily="34" charset="0"/>
                <a:cs typeface="Arial" panose="020B0604020202020204" pitchFamily="34" charset="0"/>
              </a:rPr>
              <a:t>website information </a:t>
            </a:r>
            <a:r>
              <a:rPr lang="en-US" sz="1650" dirty="0">
                <a:latin typeface="Arial" panose="020B0604020202020204" pitchFamily="34" charset="0"/>
                <a:cs typeface="Arial" panose="020B0604020202020204" pitchFamily="34" charset="0"/>
              </a:rPr>
              <a:t>refers to ensuring that </a:t>
            </a:r>
            <a:r>
              <a:rPr lang="en-US" sz="1650" dirty="0" smtClean="0">
                <a:latin typeface="Arial" panose="020B0604020202020204" pitchFamily="34" charset="0"/>
                <a:cs typeface="Arial" panose="020B0604020202020204" pitchFamily="34" charset="0"/>
              </a:rPr>
              <a:t>authorised </a:t>
            </a:r>
            <a:r>
              <a:rPr lang="en-US" sz="1650" dirty="0">
                <a:latin typeface="Arial" panose="020B0604020202020204" pitchFamily="34" charset="0"/>
                <a:cs typeface="Arial" panose="020B0604020202020204" pitchFamily="34" charset="0"/>
              </a:rPr>
              <a:t>parties are able to access the information when needed</a:t>
            </a:r>
            <a:r>
              <a:rPr lang="en-US" sz="1650" dirty="0" smtClean="0">
                <a:latin typeface="Arial" panose="020B0604020202020204" pitchFamily="34" charset="0"/>
                <a:cs typeface="Arial" panose="020B0604020202020204" pitchFamily="34" charset="0"/>
              </a:rPr>
              <a:t>.</a:t>
            </a:r>
            <a:endParaRPr lang="en-US" sz="1650"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r>
              <a:rPr lang="en-US" sz="1650" dirty="0" smtClean="0">
                <a:latin typeface="Arial" panose="020B0604020202020204" pitchFamily="34" charset="0"/>
                <a:cs typeface="Arial" panose="020B0604020202020204" pitchFamily="34" charset="0"/>
              </a:rPr>
              <a:t>Website information </a:t>
            </a:r>
            <a:r>
              <a:rPr lang="en-US" sz="1650" dirty="0">
                <a:latin typeface="Arial" panose="020B0604020202020204" pitchFamily="34" charset="0"/>
                <a:cs typeface="Arial" panose="020B0604020202020204" pitchFamily="34" charset="0"/>
              </a:rPr>
              <a:t>only has value if the right people can access it at the right times. Denying access to information has become a very common attack nowadays. Almost every week you can find news about high profile websites being taken down by DDoS attacks. The primary aim of DDoS attacks is to deny users of the website access to the resources of the website. Such downtime can be very costly. Other factors that could lead to lack of availability to important information may include accidents such as power outages or natural disasters such as floods</a:t>
            </a:r>
            <a:r>
              <a:rPr lang="en-US" sz="1650" dirty="0" smtClean="0">
                <a:latin typeface="Arial" panose="020B0604020202020204" pitchFamily="34" charset="0"/>
                <a:cs typeface="Arial" panose="020B0604020202020204" pitchFamily="34" charset="0"/>
              </a:rPr>
              <a:t>.</a:t>
            </a:r>
            <a:endParaRPr lang="en-US" sz="1650"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r>
              <a:rPr lang="en-US" sz="1650" b="1" dirty="0">
                <a:latin typeface="Arial" panose="020B0604020202020204" pitchFamily="34" charset="0"/>
                <a:cs typeface="Arial" panose="020B0604020202020204" pitchFamily="34" charset="0"/>
              </a:rPr>
              <a:t>How does one ensure data availability</a:t>
            </a:r>
            <a:r>
              <a:rPr lang="en-US" sz="1650" dirty="0">
                <a:latin typeface="Arial" panose="020B0604020202020204" pitchFamily="34" charset="0"/>
                <a:cs typeface="Arial" panose="020B0604020202020204" pitchFamily="34" charset="0"/>
              </a:rPr>
              <a:t>? Backup is key. Regularly doing off-site backups can limit the damage caused by damage to hard drives or natural disasters. For information services that is highly critical, redundancy might be appropriate. Having a off-site location ready to restore services in case anything </a:t>
            </a:r>
            <a:r>
              <a:rPr lang="en-US" sz="1650" dirty="0" smtClean="0">
                <a:latin typeface="Arial" panose="020B0604020202020204" pitchFamily="34" charset="0"/>
                <a:cs typeface="Arial" panose="020B0604020202020204" pitchFamily="34" charset="0"/>
              </a:rPr>
              <a:t>happens to your </a:t>
            </a:r>
            <a:r>
              <a:rPr lang="en-US" sz="1650" dirty="0">
                <a:latin typeface="Arial" panose="020B0604020202020204" pitchFamily="34" charset="0"/>
                <a:cs typeface="Arial" panose="020B0604020202020204" pitchFamily="34" charset="0"/>
              </a:rPr>
              <a:t>primary data centers will heavily reduce the downtime in case of anything happens</a:t>
            </a:r>
            <a:r>
              <a:rPr lang="en-US" sz="1650" dirty="0" smtClean="0">
                <a:latin typeface="Arial" panose="020B0604020202020204" pitchFamily="34" charset="0"/>
                <a:cs typeface="Arial" panose="020B0604020202020204" pitchFamily="34" charset="0"/>
              </a:rPr>
              <a:t>.</a:t>
            </a:r>
          </a:p>
          <a:p>
            <a:pPr>
              <a:buClr>
                <a:srgbClr val="00B050"/>
              </a:buClr>
            </a:pPr>
            <a:r>
              <a:rPr lang="en-US" sz="1650" b="1" dirty="0" smtClean="0">
                <a:solidFill>
                  <a:srgbClr val="FF0000"/>
                </a:solidFill>
                <a:latin typeface="Arial" panose="020B0604020202020204" pitchFamily="34" charset="0"/>
                <a:cs typeface="Arial" panose="020B0604020202020204" pitchFamily="34" charset="0"/>
              </a:rPr>
              <a:t>M1.1 - Task 11 </a:t>
            </a:r>
            <a:r>
              <a:rPr lang="en-US" sz="1650" dirty="0" smtClean="0">
                <a:solidFill>
                  <a:srgbClr val="FF0000"/>
                </a:solidFill>
                <a:latin typeface="Arial" panose="020B0604020202020204" pitchFamily="34" charset="0"/>
                <a:cs typeface="Arial" panose="020B0604020202020204" pitchFamily="34" charset="0"/>
              </a:rPr>
              <a:t>– Describe the importance of Confidentiality, Integrity and Availability in the day to day running and management of the school with examples.</a:t>
            </a:r>
            <a:endParaRPr lang="en-GB" sz="1650" dirty="0">
              <a:solidFill>
                <a:srgbClr val="FF0000"/>
              </a:solidFill>
            </a:endParaRPr>
          </a:p>
        </p:txBody>
      </p:sp>
      <p:graphicFrame>
        <p:nvGraphicFramePr>
          <p:cNvPr id="10" name="Table 9"/>
          <p:cNvGraphicFramePr>
            <a:graphicFrameLocks noGrp="1"/>
          </p:cNvGraphicFramePr>
          <p:nvPr>
            <p:extLst/>
          </p:nvPr>
        </p:nvGraphicFramePr>
        <p:xfrm>
          <a:off x="7128594" y="1052737"/>
          <a:ext cx="1691878" cy="5472608"/>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91878"/>
              </a:tblGrid>
              <a:tr h="413885">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58723">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How often have you got past the school network protections</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Can you access Facebook, YouTube </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What is a VPN and where can I get one</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Every time they block it, I find another one, will they ever learn.</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Has the network manager got nothing better to do all day</a:t>
                      </a:r>
                      <a:endParaRPr lang="en-GB" sz="150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1"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82356" y="1052736"/>
            <a:ext cx="1638116" cy="365447"/>
          </a:xfrm>
          <a:prstGeom prst="rect">
            <a:avLst/>
          </a:prstGeom>
          <a:noFill/>
          <a:extLst>
            <a:ext uri="{909E8E84-426E-40DD-AFC4-6F175D3DCCD1}">
              <a14:hiddenFill xmlns:a14="http://schemas.microsoft.com/office/drawing/2010/main">
                <a:solidFill>
                  <a:srgbClr val="FFFFFF"/>
                </a:solidFill>
              </a14:hiddenFill>
            </a:ext>
          </a:extLst>
        </p:spPr>
      </p:pic>
      <p:sp>
        <p:nvSpPr>
          <p:cNvPr id="8" name="Title 2"/>
          <p:cNvSpPr>
            <a:spLocks noGrp="1"/>
          </p:cNvSpPr>
          <p:nvPr>
            <p:ph type="title"/>
          </p:nvPr>
        </p:nvSpPr>
        <p:spPr>
          <a:xfrm>
            <a:off x="70266" y="72008"/>
            <a:ext cx="8859452" cy="548680"/>
          </a:xfrm>
        </p:spPr>
        <p:txBody>
          <a:bodyPr>
            <a:noAutofit/>
          </a:bodyPr>
          <a:lstStyle/>
          <a:p>
            <a:r>
              <a:rPr lang="en-US" sz="3600" dirty="0" smtClean="0"/>
              <a:t>M1.1 – Security Risks – the Need for Security</a:t>
            </a:r>
            <a:endParaRPr lang="en-GB" sz="3600" dirty="0"/>
          </a:p>
        </p:txBody>
      </p:sp>
    </p:spTree>
    <p:extLst>
      <p:ext uri="{BB962C8B-B14F-4D97-AF65-F5344CB8AC3E}">
        <p14:creationId xmlns:p14="http://schemas.microsoft.com/office/powerpoint/2010/main" val="1528387600"/>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345500478"/>
              </p:ext>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743111"/>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530" dirty="0" smtClean="0"/>
              <a:t>There are a great number of potential threats to website data and to the structure and stability of websites. </a:t>
            </a:r>
          </a:p>
          <a:p>
            <a:pPr marL="346075" indent="-346075">
              <a:buClr>
                <a:srgbClr val="00B050"/>
              </a:buClr>
              <a:buFont typeface="Wingdings 3" panose="05040102010807070707" pitchFamily="18" charset="2"/>
              <a:buChar char=""/>
            </a:pPr>
            <a:r>
              <a:rPr lang="en-US" sz="1530" b="1" dirty="0"/>
              <a:t>SQL Injection </a:t>
            </a:r>
            <a:r>
              <a:rPr lang="en-US" sz="1530" dirty="0"/>
              <a:t>- SQL injection </a:t>
            </a:r>
            <a:r>
              <a:rPr lang="en-US" sz="1530" dirty="0" smtClean="0"/>
              <a:t>is Malware code </a:t>
            </a:r>
            <a:r>
              <a:rPr lang="en-US" sz="1530" dirty="0"/>
              <a:t>injection technique, used to attack data-driven applications, in which nefarious SQL statements are inserted into an entry field for execution (e.g. to dump the database contents to the attacker</a:t>
            </a:r>
            <a:r>
              <a:rPr lang="en-US" sz="1530" dirty="0" smtClean="0"/>
              <a:t>) and is particularly harmful to data stored like customer logins and accounts..</a:t>
            </a:r>
            <a:endParaRPr lang="en-US" sz="1530" dirty="0"/>
          </a:p>
          <a:p>
            <a:pPr marL="346075" indent="-346075">
              <a:buClr>
                <a:srgbClr val="00B050"/>
              </a:buClr>
              <a:buFont typeface="Wingdings 3" panose="05040102010807070707" pitchFamily="18" charset="2"/>
              <a:buChar char=""/>
            </a:pPr>
            <a:r>
              <a:rPr lang="en-US" sz="1530" b="1" dirty="0" smtClean="0"/>
              <a:t>Interception </a:t>
            </a:r>
            <a:r>
              <a:rPr lang="en-US" sz="1530" b="1" dirty="0"/>
              <a:t>of </a:t>
            </a:r>
            <a:r>
              <a:rPr lang="en-US" sz="1530" b="1" dirty="0" smtClean="0"/>
              <a:t>data</a:t>
            </a:r>
            <a:r>
              <a:rPr lang="en-US" sz="1530" dirty="0" smtClean="0"/>
              <a:t> </a:t>
            </a:r>
            <a:r>
              <a:rPr lang="en-US" sz="1530" dirty="0"/>
              <a:t>- When packets travel across a </a:t>
            </a:r>
            <a:r>
              <a:rPr lang="en-US" sz="1530" dirty="0" smtClean="0"/>
              <a:t>website network</a:t>
            </a:r>
            <a:r>
              <a:rPr lang="en-US" sz="1530" dirty="0"/>
              <a:t>, they are susceptible to being read, altered, or “hijacked.” Hijacking occurs when a hostile party intercepts </a:t>
            </a:r>
            <a:r>
              <a:rPr lang="en-US" sz="1530" dirty="0" smtClean="0"/>
              <a:t>a traffic </a:t>
            </a:r>
            <a:r>
              <a:rPr lang="en-US" sz="1530" dirty="0"/>
              <a:t>session and poses as one of the session endpoints.</a:t>
            </a:r>
          </a:p>
          <a:p>
            <a:pPr marL="346075" indent="-346075">
              <a:buClr>
                <a:srgbClr val="00B050"/>
              </a:buClr>
              <a:buFont typeface="Wingdings 3" panose="05040102010807070707" pitchFamily="18" charset="2"/>
              <a:buChar char=""/>
            </a:pPr>
            <a:r>
              <a:rPr lang="en-US" sz="1530" dirty="0" smtClean="0"/>
              <a:t>An </a:t>
            </a:r>
            <a:r>
              <a:rPr lang="en-US" sz="1530" dirty="0"/>
              <a:t>attacker monitors data streams to or from a target, in order to gather sensitive information. This attack usually involves sniffing network traffic, but may include observing other types of data streams. Sniffing or eavesdropping is the act of monitoring traffic on the network for data such as plaintext passwords or configuration </a:t>
            </a:r>
            <a:r>
              <a:rPr lang="en-US" sz="1530" dirty="0" smtClean="0"/>
              <a:t>information.</a:t>
            </a:r>
            <a:endParaRPr lang="en-US" sz="1530" dirty="0"/>
          </a:p>
          <a:p>
            <a:pPr marL="346075" indent="-346075">
              <a:buClr>
                <a:srgbClr val="00B050"/>
              </a:buClr>
              <a:buFont typeface="Wingdings 3" panose="05040102010807070707" pitchFamily="18" charset="2"/>
              <a:buChar char=""/>
            </a:pPr>
            <a:r>
              <a:rPr lang="en-US" sz="1530" dirty="0" smtClean="0"/>
              <a:t>In </a:t>
            </a:r>
            <a:r>
              <a:rPr lang="en-US" sz="1530" dirty="0"/>
              <a:t>most varieties of this attack, the attacker is passive and simply observes regular communication, however in some variants the attacker may attempt to initiate the establishment of a data stream or influence the nature of the data transmitted. </a:t>
            </a:r>
            <a:endParaRPr lang="en-US" sz="1530" dirty="0" smtClean="0"/>
          </a:p>
          <a:p>
            <a:pPr marL="346075" indent="-346075">
              <a:buClr>
                <a:srgbClr val="00B050"/>
              </a:buClr>
              <a:buFont typeface="Wingdings 3" panose="05040102010807070707" pitchFamily="18" charset="2"/>
              <a:buChar char=""/>
            </a:pPr>
            <a:r>
              <a:rPr lang="en-US" sz="1530" dirty="0" smtClean="0"/>
              <a:t>The </a:t>
            </a:r>
            <a:r>
              <a:rPr lang="en-US" sz="1530" dirty="0"/>
              <a:t>tool that is used for data interception is called packet analyzer or packet sniffer. This is a computer program or a piece of computer hardware that can intercept and log traffic passing over a digital network or part of a network</a:t>
            </a:r>
            <a:r>
              <a:rPr lang="en-US" sz="1530" dirty="0" smtClean="0"/>
              <a:t>.</a:t>
            </a:r>
            <a:endParaRPr lang="en-US" sz="1530" dirty="0"/>
          </a:p>
        </p:txBody>
      </p:sp>
      <p:sp>
        <p:nvSpPr>
          <p:cNvPr id="8" name="Title 2"/>
          <p:cNvSpPr>
            <a:spLocks noGrp="1"/>
          </p:cNvSpPr>
          <p:nvPr>
            <p:ph type="title"/>
          </p:nvPr>
        </p:nvSpPr>
        <p:spPr>
          <a:xfrm>
            <a:off x="70266" y="72008"/>
            <a:ext cx="8859452" cy="548680"/>
          </a:xfrm>
        </p:spPr>
        <p:txBody>
          <a:bodyPr>
            <a:noAutofit/>
          </a:bodyPr>
          <a:lstStyle/>
          <a:p>
            <a:r>
              <a:rPr lang="en-US" sz="4000" dirty="0" smtClean="0"/>
              <a:t>M1.2 – Security Risks - Threats</a:t>
            </a:r>
            <a:endParaRPr lang="en-GB" sz="4000" dirty="0"/>
          </a:p>
        </p:txBody>
      </p:sp>
    </p:spTree>
    <p:extLst>
      <p:ext uri="{BB962C8B-B14F-4D97-AF65-F5344CB8AC3E}">
        <p14:creationId xmlns:p14="http://schemas.microsoft.com/office/powerpoint/2010/main" val="267698466"/>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345500478"/>
              </p:ext>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509200"/>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540" b="1" dirty="0" smtClean="0"/>
              <a:t>Un-validated input</a:t>
            </a:r>
            <a:r>
              <a:rPr lang="en-US" sz="1540" b="1" dirty="0"/>
              <a:t> </a:t>
            </a:r>
            <a:r>
              <a:rPr lang="en-US" sz="1540" dirty="0" smtClean="0"/>
              <a:t>- Web </a:t>
            </a:r>
            <a:r>
              <a:rPr lang="en-US" sz="1540" dirty="0"/>
              <a:t>applications use input from HTTP requests </a:t>
            </a:r>
            <a:r>
              <a:rPr lang="en-US" sz="1540" dirty="0" smtClean="0"/>
              <a:t>to </a:t>
            </a:r>
            <a:r>
              <a:rPr lang="en-US" sz="1540" dirty="0"/>
              <a:t>determine how to respond. Attackers can tamper with any part of an HTTP request, including the </a:t>
            </a:r>
            <a:r>
              <a:rPr lang="en-US" sz="1540" dirty="0" err="1"/>
              <a:t>url</a:t>
            </a:r>
            <a:r>
              <a:rPr lang="en-US" sz="1540" dirty="0"/>
              <a:t>, </a:t>
            </a:r>
            <a:r>
              <a:rPr lang="en-US" sz="1540" dirty="0" smtClean="0"/>
              <a:t>query string</a:t>
            </a:r>
            <a:r>
              <a:rPr lang="en-US" sz="1540" dirty="0"/>
              <a:t>, headers, cookies, form fields, and hidden fields, to try to bypass the site’s security mechanisms. Common names for common input tampering attacks include: forced browsing, command insertion, cross site scripting, buffer overflows, format string attacks, SQL injection, cookie poisoning, and hidden field manipulation. Each of these attack types is described in more detail later in this paper.</a:t>
            </a:r>
          </a:p>
          <a:p>
            <a:pPr marL="346075" indent="-346075">
              <a:buClr>
                <a:srgbClr val="00B050"/>
              </a:buClr>
              <a:buFont typeface="Wingdings 3" panose="05040102010807070707" pitchFamily="18" charset="2"/>
              <a:buChar char=""/>
            </a:pPr>
            <a:r>
              <a:rPr lang="en-US" sz="1540" dirty="0" smtClean="0"/>
              <a:t>Some </a:t>
            </a:r>
            <a:r>
              <a:rPr lang="en-US" sz="1540" dirty="0"/>
              <a:t>sites attempt to protect themselves by filtering out malicious input. The problem is that there are so many different ways of encoding information. These encoding formats are not like encryption, since they are trivial to decode. Still, developers often forget to decode all parameters to their simplest form before using them. Parameters must be converted to the simplest form before they are validated, otherwise, malicious input can be masked and it can slip past filters. </a:t>
            </a:r>
            <a:endParaRPr lang="en-US" sz="1540" dirty="0" smtClean="0"/>
          </a:p>
          <a:p>
            <a:pPr marL="346075" indent="-346075">
              <a:buClr>
                <a:srgbClr val="00B050"/>
              </a:buClr>
              <a:buFont typeface="Wingdings 3" panose="05040102010807070707" pitchFamily="18" charset="2"/>
              <a:buChar char=""/>
            </a:pPr>
            <a:r>
              <a:rPr lang="en-US" sz="1540" dirty="0" smtClean="0"/>
              <a:t>Since </a:t>
            </a:r>
            <a:r>
              <a:rPr lang="en-US" sz="1540" dirty="0"/>
              <a:t>almost all HTTP input can be represented in multiple formats, this technique can be used to obfuscate any attack targeting the vulnerabilities described in this document. This makes filtering very difficult. </a:t>
            </a:r>
            <a:endParaRPr lang="en-US" sz="1540" dirty="0" smtClean="0"/>
          </a:p>
          <a:p>
            <a:pPr>
              <a:buClr>
                <a:srgbClr val="00B050"/>
              </a:buClr>
            </a:pPr>
            <a:r>
              <a:rPr lang="en-US" sz="1540" b="1" dirty="0" smtClean="0">
                <a:solidFill>
                  <a:srgbClr val="FF0000"/>
                </a:solidFill>
              </a:rPr>
              <a:t>M1.2 – Task 12 </a:t>
            </a:r>
            <a:r>
              <a:rPr lang="en-US" sz="1540" dirty="0" smtClean="0">
                <a:solidFill>
                  <a:srgbClr val="FF0000"/>
                </a:solidFill>
              </a:rPr>
              <a:t>– Research and describe the risks to web data and traffic with examples.</a:t>
            </a:r>
            <a:endParaRPr lang="en-US" sz="154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4000" dirty="0" smtClean="0"/>
              <a:t>M1.2 – Security Risks - Threats</a:t>
            </a:r>
            <a:endParaRPr lang="en-GB" sz="4000" dirty="0"/>
          </a:p>
        </p:txBody>
      </p:sp>
      <p:graphicFrame>
        <p:nvGraphicFramePr>
          <p:cNvPr id="2" name="Table 1"/>
          <p:cNvGraphicFramePr>
            <a:graphicFrameLocks noGrp="1"/>
          </p:cNvGraphicFramePr>
          <p:nvPr>
            <p:extLst>
              <p:ext uri="{D42A27DB-BD31-4B8C-83A1-F6EECF244321}">
                <p14:modId xmlns:p14="http://schemas.microsoft.com/office/powerpoint/2010/main" val="1305897453"/>
              </p:ext>
            </p:extLst>
          </p:nvPr>
        </p:nvGraphicFramePr>
        <p:xfrm>
          <a:off x="251520" y="6298520"/>
          <a:ext cx="6877074" cy="370840"/>
        </p:xfrm>
        <a:graphic>
          <a:graphicData uri="http://schemas.openxmlformats.org/drawingml/2006/table">
            <a:tbl>
              <a:tblPr firstRow="1" bandRow="1">
                <a:tableStyleId>{5C22544A-7EE6-4342-B048-85BDC9FD1C3A}</a:tableStyleId>
              </a:tblPr>
              <a:tblGrid>
                <a:gridCol w="2292358"/>
                <a:gridCol w="2292358"/>
                <a:gridCol w="2292358"/>
              </a:tblGrid>
              <a:tr h="370840">
                <a:tc>
                  <a:txBody>
                    <a:bodyPr/>
                    <a:lstStyle/>
                    <a:p>
                      <a:pPr algn="ctr"/>
                      <a:r>
                        <a:rPr lang="en-US" sz="1600" b="1" dirty="0" smtClean="0">
                          <a:latin typeface="Arial" panose="020B0604020202020204" pitchFamily="34" charset="0"/>
                          <a:cs typeface="Arial" panose="020B0604020202020204" pitchFamily="34" charset="0"/>
                        </a:rPr>
                        <a:t>SQL Injection </a:t>
                      </a:r>
                      <a:endParaRPr lang="en-GB" sz="1600" dirty="0">
                        <a:latin typeface="Arial" panose="020B0604020202020204" pitchFamily="34" charset="0"/>
                        <a:cs typeface="Arial" panose="020B0604020202020204" pitchFamily="34" charset="0"/>
                      </a:endParaRPr>
                    </a:p>
                  </a:txBody>
                  <a:tcPr/>
                </a:tc>
                <a:tc>
                  <a:txBody>
                    <a:bodyPr/>
                    <a:lstStyle/>
                    <a:p>
                      <a:pPr algn="ctr"/>
                      <a:r>
                        <a:rPr lang="en-US" sz="1600" b="1" dirty="0" smtClean="0">
                          <a:latin typeface="Arial" panose="020B0604020202020204" pitchFamily="34" charset="0"/>
                          <a:cs typeface="Arial" panose="020B0604020202020204" pitchFamily="34" charset="0"/>
                        </a:rPr>
                        <a:t>Interception of data</a:t>
                      </a:r>
                      <a:r>
                        <a:rPr lang="en-US" sz="1600" dirty="0" smtClean="0">
                          <a:latin typeface="Arial" panose="020B0604020202020204" pitchFamily="34" charset="0"/>
                          <a:cs typeface="Arial" panose="020B0604020202020204" pitchFamily="34" charset="0"/>
                        </a:rPr>
                        <a:t> </a:t>
                      </a:r>
                      <a:endParaRPr lang="en-GB" sz="1600" dirty="0">
                        <a:latin typeface="Arial" panose="020B0604020202020204" pitchFamily="34" charset="0"/>
                        <a:cs typeface="Arial" panose="020B0604020202020204" pitchFamily="34" charset="0"/>
                      </a:endParaRPr>
                    </a:p>
                  </a:txBody>
                  <a:tcPr/>
                </a:tc>
                <a:tc>
                  <a:txBody>
                    <a:bodyPr/>
                    <a:lstStyle/>
                    <a:p>
                      <a:pPr algn="ctr"/>
                      <a:r>
                        <a:rPr lang="en-US" sz="1600" b="1" dirty="0" smtClean="0">
                          <a:latin typeface="Arial" panose="020B0604020202020204" pitchFamily="34" charset="0"/>
                          <a:cs typeface="Arial" panose="020B0604020202020204" pitchFamily="34" charset="0"/>
                        </a:rPr>
                        <a:t>Un-validated input </a:t>
                      </a:r>
                      <a:endParaRPr lang="en-GB" sz="16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074846742"/>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345500478"/>
              </p:ext>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478423"/>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600" dirty="0" smtClean="0"/>
              <a:t>For every risk there is a measure companies can take to limit or prevent that danger. These are not always successful but they are successful enough to have to do.</a:t>
            </a:r>
          </a:p>
          <a:p>
            <a:pPr marL="346075" indent="-346075">
              <a:buClr>
                <a:srgbClr val="00B050"/>
              </a:buClr>
              <a:buFont typeface="Wingdings 3" panose="05040102010807070707" pitchFamily="18" charset="2"/>
              <a:buChar char=""/>
            </a:pPr>
            <a:r>
              <a:rPr lang="en-US" sz="1600" dirty="0" smtClean="0"/>
              <a:t>Validation – All companies </a:t>
            </a:r>
            <a:r>
              <a:rPr lang="en-US" sz="1600" dirty="0"/>
              <a:t>know </a:t>
            </a:r>
            <a:r>
              <a:rPr lang="en-US" sz="1600" dirty="0" smtClean="0"/>
              <a:t>that it is </a:t>
            </a:r>
            <a:r>
              <a:rPr lang="en-US" sz="1600" dirty="0"/>
              <a:t>important to check and test </a:t>
            </a:r>
            <a:r>
              <a:rPr lang="en-US" sz="1600" dirty="0" smtClean="0"/>
              <a:t>their </a:t>
            </a:r>
            <a:r>
              <a:rPr lang="en-US" sz="1600" dirty="0"/>
              <a:t>Website to help ensure that it looks great and works beautifully regardless of the browser or platform used. Testing a website before launch is one thing that </a:t>
            </a:r>
            <a:r>
              <a:rPr lang="en-US" sz="1600" dirty="0" smtClean="0"/>
              <a:t>they </a:t>
            </a:r>
            <a:r>
              <a:rPr lang="en-US" sz="1600" dirty="0"/>
              <a:t>cannot afford to take lightly. </a:t>
            </a:r>
            <a:r>
              <a:rPr lang="en-US" sz="1600" dirty="0" smtClean="0"/>
              <a:t>Just </a:t>
            </a:r>
            <a:r>
              <a:rPr lang="en-US" sz="1600" dirty="0"/>
              <a:t>like a minor negligence while constructing a building can cost life of </a:t>
            </a:r>
            <a:r>
              <a:rPr lang="en-US" sz="1600" dirty="0" smtClean="0"/>
              <a:t>its residents, </a:t>
            </a:r>
            <a:r>
              <a:rPr lang="en-US" sz="1600" dirty="0"/>
              <a:t>the same way a small error left unnoticed can prove to be fatal for </a:t>
            </a:r>
            <a:r>
              <a:rPr lang="en-US" sz="1600" dirty="0" smtClean="0"/>
              <a:t>a </a:t>
            </a:r>
            <a:r>
              <a:rPr lang="en-US" sz="1600" dirty="0"/>
              <a:t>website</a:t>
            </a:r>
            <a:r>
              <a:rPr lang="en-US" sz="1600" dirty="0" smtClean="0"/>
              <a:t>.</a:t>
            </a:r>
            <a:endParaRPr lang="en-US" sz="1600" dirty="0"/>
          </a:p>
          <a:p>
            <a:pPr marL="346075" indent="-346075">
              <a:buClr>
                <a:srgbClr val="00B050"/>
              </a:buClr>
              <a:buFont typeface="Wingdings 3" panose="05040102010807070707" pitchFamily="18" charset="2"/>
              <a:buChar char=""/>
            </a:pPr>
            <a:r>
              <a:rPr lang="en-US" sz="1600" dirty="0"/>
              <a:t>Therefore, this implies that we must run our website through all necessary tests. This includes CSS Errors, HTML Errors, Cross browsing Errors, WAP Errors (if your site is WAP enabled) and various other tests</a:t>
            </a:r>
            <a:r>
              <a:rPr lang="en-US" sz="1600" dirty="0" smtClean="0"/>
              <a:t>. This includes:</a:t>
            </a:r>
          </a:p>
          <a:p>
            <a:pPr marL="346075" indent="-346075">
              <a:buClr>
                <a:srgbClr val="00B050"/>
              </a:buClr>
              <a:buFont typeface="Wingdings 3" panose="05040102010807070707" pitchFamily="18" charset="2"/>
              <a:buChar char=""/>
            </a:pPr>
            <a:r>
              <a:rPr lang="en-GB" sz="1400" dirty="0">
                <a:hlinkClick r:id="rId5"/>
              </a:rPr>
              <a:t>W3C </a:t>
            </a:r>
            <a:r>
              <a:rPr lang="en-GB" sz="1400" dirty="0" err="1">
                <a:hlinkClick r:id="rId5"/>
              </a:rPr>
              <a:t>markup</a:t>
            </a:r>
            <a:r>
              <a:rPr lang="en-GB" sz="1400" dirty="0">
                <a:hlinkClick r:id="rId5"/>
              </a:rPr>
              <a:t> validation service</a:t>
            </a:r>
            <a:endParaRPr lang="en-GB" sz="1400" dirty="0"/>
          </a:p>
          <a:p>
            <a:pPr marL="346075" indent="-346075">
              <a:buClr>
                <a:srgbClr val="00B050"/>
              </a:buClr>
              <a:buFont typeface="Wingdings 3" panose="05040102010807070707" pitchFamily="18" charset="2"/>
              <a:buChar char=""/>
            </a:pPr>
            <a:r>
              <a:rPr lang="en-GB" sz="1400" dirty="0">
                <a:hlinkClick r:id="rId6"/>
              </a:rPr>
              <a:t>CSS validator</a:t>
            </a:r>
            <a:endParaRPr lang="en-GB" sz="1400" dirty="0"/>
          </a:p>
          <a:p>
            <a:pPr marL="346075" indent="-346075">
              <a:buClr>
                <a:srgbClr val="00B050"/>
              </a:buClr>
              <a:buFont typeface="Wingdings 3" panose="05040102010807070707" pitchFamily="18" charset="2"/>
              <a:buChar char=""/>
            </a:pPr>
            <a:r>
              <a:rPr lang="en-GB" sz="1400" dirty="0" err="1">
                <a:hlinkClick r:id="rId7"/>
              </a:rPr>
              <a:t>Checklink</a:t>
            </a:r>
            <a:endParaRPr lang="en-GB" sz="1400" dirty="0"/>
          </a:p>
          <a:p>
            <a:pPr marL="346075" indent="-346075">
              <a:buClr>
                <a:srgbClr val="00B050"/>
              </a:buClr>
              <a:buFont typeface="Wingdings 3" panose="05040102010807070707" pitchFamily="18" charset="2"/>
              <a:buChar char=""/>
            </a:pPr>
            <a:r>
              <a:rPr lang="en-GB" sz="1400" dirty="0">
                <a:hlinkClick r:id="rId8"/>
              </a:rPr>
              <a:t>HTML Validator</a:t>
            </a:r>
            <a:endParaRPr lang="en-GB" sz="1400" dirty="0"/>
          </a:p>
          <a:p>
            <a:pPr marL="346075" indent="-346075">
              <a:buClr>
                <a:srgbClr val="00B050"/>
              </a:buClr>
              <a:buFont typeface="Wingdings 3" panose="05040102010807070707" pitchFamily="18" charset="2"/>
              <a:buChar char=""/>
            </a:pPr>
            <a:r>
              <a:rPr lang="en-GB" sz="1400" dirty="0">
                <a:hlinkClick r:id="rId9"/>
              </a:rPr>
              <a:t>Mobile checker</a:t>
            </a:r>
            <a:endParaRPr lang="en-GB" sz="1400" dirty="0"/>
          </a:p>
          <a:p>
            <a:pPr marL="346075" indent="-346075">
              <a:buClr>
                <a:srgbClr val="00B050"/>
              </a:buClr>
              <a:buFont typeface="Wingdings 3" panose="05040102010807070707" pitchFamily="18" charset="2"/>
              <a:buChar char=""/>
            </a:pPr>
            <a:r>
              <a:rPr lang="en-GB" sz="1400" dirty="0">
                <a:hlinkClick r:id="rId10"/>
              </a:rPr>
              <a:t>URL checker</a:t>
            </a:r>
            <a:endParaRPr lang="en-GB" sz="1400" dirty="0"/>
          </a:p>
          <a:p>
            <a:pPr marL="346075" indent="-346075">
              <a:buClr>
                <a:srgbClr val="00B050"/>
              </a:buClr>
              <a:buFont typeface="Wingdings 3" panose="05040102010807070707" pitchFamily="18" charset="2"/>
              <a:buChar char=""/>
            </a:pPr>
            <a:r>
              <a:rPr lang="en-GB" sz="1400" dirty="0" smtClean="0">
                <a:hlinkClick r:id="rId11"/>
              </a:rPr>
              <a:t>Web accessibility checker</a:t>
            </a:r>
            <a:endParaRPr lang="en-GB" sz="1400" dirty="0" smtClean="0"/>
          </a:p>
          <a:p>
            <a:pPr marL="346075" indent="-346075">
              <a:buClr>
                <a:srgbClr val="00B050"/>
              </a:buClr>
              <a:buFont typeface="Wingdings 3" panose="05040102010807070707" pitchFamily="18" charset="2"/>
              <a:buChar char=""/>
            </a:pPr>
            <a:r>
              <a:rPr lang="en-GB" sz="1400" dirty="0" smtClean="0"/>
              <a:t>All these and more are free services to help a company validate their website and make it more professional.</a:t>
            </a:r>
            <a:endParaRPr lang="en-GB" sz="1400" dirty="0"/>
          </a:p>
        </p:txBody>
      </p:sp>
      <p:sp>
        <p:nvSpPr>
          <p:cNvPr id="8" name="Title 2"/>
          <p:cNvSpPr>
            <a:spLocks noGrp="1"/>
          </p:cNvSpPr>
          <p:nvPr>
            <p:ph type="title"/>
          </p:nvPr>
        </p:nvSpPr>
        <p:spPr>
          <a:xfrm>
            <a:off x="70266" y="72008"/>
            <a:ext cx="8859452" cy="548680"/>
          </a:xfrm>
        </p:spPr>
        <p:txBody>
          <a:bodyPr>
            <a:noAutofit/>
          </a:bodyPr>
          <a:lstStyle/>
          <a:p>
            <a:r>
              <a:rPr lang="en-US" sz="4000" dirty="0" smtClean="0"/>
              <a:t>M1.3 – Security Risks - Prevention</a:t>
            </a:r>
            <a:endParaRPr lang="en-GB" sz="4000" dirty="0"/>
          </a:p>
        </p:txBody>
      </p:sp>
    </p:spTree>
    <p:extLst>
      <p:ext uri="{BB962C8B-B14F-4D97-AF65-F5344CB8AC3E}">
        <p14:creationId xmlns:p14="http://schemas.microsoft.com/office/powerpoint/2010/main" val="2298206978"/>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345500478"/>
              </p:ext>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593839"/>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430" b="1" dirty="0" smtClean="0"/>
              <a:t>Appropriate passwords </a:t>
            </a:r>
            <a:r>
              <a:rPr lang="en-US" sz="1430" dirty="0" smtClean="0"/>
              <a:t>- Having an enforced password </a:t>
            </a:r>
            <a:r>
              <a:rPr lang="en-US" sz="1430" dirty="0"/>
              <a:t>policy is a set of rules designed to enhance computer security by encouraging users to employ strong passwords and use them properly. A password policy is often part of an organisation's official regulations and may be taught as part of security awareness training.</a:t>
            </a:r>
          </a:p>
          <a:p>
            <a:pPr marL="346075" indent="-346075">
              <a:buClr>
                <a:srgbClr val="00B050"/>
              </a:buClr>
              <a:buFont typeface="Wingdings 3" panose="05040102010807070707" pitchFamily="18" charset="2"/>
              <a:buChar char=""/>
            </a:pPr>
            <a:r>
              <a:rPr lang="en-US" sz="1430" dirty="0"/>
              <a:t>Either the password policy is merely advisory, or the computer systems force users to comply with it. Some governments have national authentication frameworks that define requirements for user authentication to government services, including requirements for passwords. E.g.:</a:t>
            </a:r>
          </a:p>
          <a:p>
            <a:pPr marL="346075" indent="-346075">
              <a:buClr>
                <a:srgbClr val="00B050"/>
              </a:buClr>
              <a:buFont typeface="Wingdings 3" panose="05040102010807070707" pitchFamily="18" charset="2"/>
              <a:buChar char=""/>
            </a:pPr>
            <a:r>
              <a:rPr lang="en-US" sz="1430" dirty="0"/>
              <a:t>Many policies require a minimum password length. Eight characters is typical but may not be appropriate. Longer passwords are generally more secure, but some systems impose a maximum length for compatibility with legacy systems.</a:t>
            </a:r>
          </a:p>
          <a:p>
            <a:pPr marL="346075" indent="-346075">
              <a:buClr>
                <a:srgbClr val="00B050"/>
              </a:buClr>
              <a:buFont typeface="Wingdings 3" panose="05040102010807070707" pitchFamily="18" charset="2"/>
              <a:buChar char=""/>
            </a:pPr>
            <a:r>
              <a:rPr lang="en-US" sz="1430" dirty="0"/>
              <a:t>Some policies suggest or impose requirements on what type of password a user can choose, such as:</a:t>
            </a:r>
          </a:p>
          <a:p>
            <a:pPr marL="519113" indent="-234950">
              <a:buClr>
                <a:srgbClr val="00B050"/>
              </a:buClr>
              <a:buFont typeface="Arial" panose="020B0604020202020204" pitchFamily="34" charset="0"/>
              <a:buChar char="•"/>
            </a:pPr>
            <a:r>
              <a:rPr lang="en-US" sz="1430" dirty="0"/>
              <a:t>the use of both upper-case and lower-case letters (case sensitivity)</a:t>
            </a:r>
          </a:p>
          <a:p>
            <a:pPr marL="519113" indent="-234950">
              <a:buClr>
                <a:srgbClr val="00B050"/>
              </a:buClr>
              <a:buFont typeface="Arial" panose="020B0604020202020204" pitchFamily="34" charset="0"/>
              <a:buChar char="•"/>
            </a:pPr>
            <a:r>
              <a:rPr lang="en-US" sz="1430" dirty="0"/>
              <a:t>inclusion of one or more numerical digits</a:t>
            </a:r>
          </a:p>
          <a:p>
            <a:pPr marL="519113" indent="-234950">
              <a:buClr>
                <a:srgbClr val="00B050"/>
              </a:buClr>
              <a:buFont typeface="Arial" panose="020B0604020202020204" pitchFamily="34" charset="0"/>
              <a:buChar char="•"/>
            </a:pPr>
            <a:r>
              <a:rPr lang="en-US" sz="1430" dirty="0"/>
              <a:t>inclusion of special characters, such as @, #, $</a:t>
            </a:r>
          </a:p>
          <a:p>
            <a:pPr marL="519113" indent="-234950">
              <a:buClr>
                <a:srgbClr val="00B050"/>
              </a:buClr>
              <a:buFont typeface="Arial" panose="020B0604020202020204" pitchFamily="34" charset="0"/>
              <a:buChar char="•"/>
            </a:pPr>
            <a:r>
              <a:rPr lang="en-US" sz="1430" dirty="0"/>
              <a:t>prohibition of words found in a password blacklist</a:t>
            </a:r>
          </a:p>
          <a:p>
            <a:pPr marL="519113" indent="-234950">
              <a:buClr>
                <a:srgbClr val="00B050"/>
              </a:buClr>
              <a:buFont typeface="Arial" panose="020B0604020202020204" pitchFamily="34" charset="0"/>
              <a:buChar char="•"/>
            </a:pPr>
            <a:r>
              <a:rPr lang="en-US" sz="1430" dirty="0"/>
              <a:t>prohibition of words found in the user's personal information</a:t>
            </a:r>
          </a:p>
          <a:p>
            <a:pPr marL="519113" indent="-234950">
              <a:buClr>
                <a:srgbClr val="00B050"/>
              </a:buClr>
              <a:buFont typeface="Arial" panose="020B0604020202020204" pitchFamily="34" charset="0"/>
              <a:buChar char="•"/>
            </a:pPr>
            <a:r>
              <a:rPr lang="en-US" sz="1430" dirty="0"/>
              <a:t>prohibition of use of company name or an abbreviation</a:t>
            </a:r>
          </a:p>
          <a:p>
            <a:pPr marL="519113" indent="-234950">
              <a:buClr>
                <a:srgbClr val="00B050"/>
              </a:buClr>
              <a:buFont typeface="Arial" panose="020B0604020202020204" pitchFamily="34" charset="0"/>
              <a:buChar char="•"/>
            </a:pPr>
            <a:r>
              <a:rPr lang="en-US" sz="1430" dirty="0"/>
              <a:t>prohibition of passwords that match the format of calendar dates, license plate numbers, telephone numbers, or other common numbers</a:t>
            </a:r>
          </a:p>
          <a:p>
            <a:pPr marL="346075" indent="-346075">
              <a:buClr>
                <a:srgbClr val="00B050"/>
              </a:buClr>
              <a:buFont typeface="Wingdings 3" panose="05040102010807070707" pitchFamily="18" charset="2"/>
              <a:buChar char=""/>
            </a:pPr>
            <a:r>
              <a:rPr lang="en-US" sz="1430" dirty="0"/>
              <a:t>Other systems create the password for the users or let the user select one of a limited number of displayed choices</a:t>
            </a:r>
            <a:r>
              <a:rPr lang="en-US" sz="1430" dirty="0" smtClean="0"/>
              <a:t>.</a:t>
            </a:r>
            <a:endParaRPr lang="en-US" sz="1430" dirty="0"/>
          </a:p>
        </p:txBody>
      </p:sp>
      <p:sp>
        <p:nvSpPr>
          <p:cNvPr id="8" name="Title 2"/>
          <p:cNvSpPr>
            <a:spLocks noGrp="1"/>
          </p:cNvSpPr>
          <p:nvPr>
            <p:ph type="title"/>
          </p:nvPr>
        </p:nvSpPr>
        <p:spPr>
          <a:xfrm>
            <a:off x="70266" y="72008"/>
            <a:ext cx="8859452" cy="548680"/>
          </a:xfrm>
        </p:spPr>
        <p:txBody>
          <a:bodyPr>
            <a:noAutofit/>
          </a:bodyPr>
          <a:lstStyle/>
          <a:p>
            <a:r>
              <a:rPr lang="en-US" sz="4000" dirty="0" smtClean="0"/>
              <a:t>M1.3 – Security Risks - Prevention</a:t>
            </a:r>
            <a:endParaRPr lang="en-GB" sz="4000" dirty="0"/>
          </a:p>
        </p:txBody>
      </p:sp>
    </p:spTree>
    <p:extLst>
      <p:ext uri="{BB962C8B-B14F-4D97-AF65-F5344CB8AC3E}">
        <p14:creationId xmlns:p14="http://schemas.microsoft.com/office/powerpoint/2010/main" val="1815476448"/>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251520" y="1053231"/>
            <a:ext cx="8568952" cy="5472113"/>
          </a:xfrm>
        </p:spPr>
        <p:txBody>
          <a:bodyPr>
            <a:noAutofit/>
          </a:bodyPr>
          <a:lstStyle/>
          <a:p>
            <a:pPr marL="285750" indent="-285750">
              <a:spcAft>
                <a:spcPts val="0"/>
              </a:spcAft>
              <a:buClr>
                <a:srgbClr val="00B050"/>
              </a:buClr>
              <a:buSzPct val="80000"/>
            </a:pPr>
            <a:r>
              <a:rPr lang="en-US" sz="1780" b="1" dirty="0"/>
              <a:t>Encryption</a:t>
            </a:r>
            <a:r>
              <a:rPr lang="en-US" sz="1780" dirty="0"/>
              <a:t> </a:t>
            </a:r>
            <a:r>
              <a:rPr lang="en-US" sz="1780" dirty="0" smtClean="0"/>
              <a:t>– This is </a:t>
            </a:r>
            <a:r>
              <a:rPr lang="en-US" sz="1780" dirty="0"/>
              <a:t>the most effective way to achieve data security. To read an encrypted file, you must have access to a secret key or password that enables you to decrypt it. Unencrypted data is called plain text ; encrypted data is referred to as cipher text</a:t>
            </a:r>
            <a:r>
              <a:rPr lang="en-US" sz="1780" dirty="0" smtClean="0"/>
              <a:t>.</a:t>
            </a:r>
          </a:p>
          <a:p>
            <a:pPr marL="285750" indent="-285750">
              <a:spcAft>
                <a:spcPts val="0"/>
              </a:spcAft>
              <a:buClr>
                <a:srgbClr val="00B050"/>
              </a:buClr>
              <a:buSzPct val="80000"/>
            </a:pPr>
            <a:r>
              <a:rPr lang="en-US" sz="1780" dirty="0"/>
              <a:t>Encryption refers to the process of translating plain text information into a secret code so that unauthorized users can’t read the data. Encryption isn’t new. Secret agents have long used codebooks to encode messages, and breaking the code has always been one of the top priorities of counter-intelligence.</a:t>
            </a:r>
          </a:p>
          <a:p>
            <a:pPr marL="285750" indent="-285750">
              <a:spcAft>
                <a:spcPts val="0"/>
              </a:spcAft>
              <a:buClr>
                <a:srgbClr val="00B050"/>
              </a:buClr>
              <a:buSzPct val="80000"/>
            </a:pPr>
            <a:r>
              <a:rPr lang="en-US" sz="1780" dirty="0"/>
              <a:t>Both Windows 2000 Server and Windows Server 2003 have a feature called Encrypted File System, or EFS for short, that lets you save data on disk in an encrypted form. This prevents others from reading your data even if they manage to get their hands on your files.</a:t>
            </a:r>
          </a:p>
          <a:p>
            <a:pPr marL="285750" indent="-285750">
              <a:spcAft>
                <a:spcPts val="0"/>
              </a:spcAft>
              <a:buClr>
                <a:srgbClr val="00B050"/>
              </a:buClr>
              <a:buSzPct val="80000"/>
            </a:pPr>
            <a:r>
              <a:rPr lang="en-US" sz="1780" dirty="0"/>
              <a:t>Encryption is especially useful in environments where the server can’t be physically secured. If a thief can steal the server computer (or just its hard drive), he or she may be able to crack through the Windows security features and gain access to the data on the hard drive by using low-level disk diagnostic tools. If the files are stored in encrypted form, however, the thief’s efforts will be wasted because the files will be unreadable.</a:t>
            </a:r>
          </a:p>
          <a:p>
            <a:pPr marL="285750" indent="-285750">
              <a:spcAft>
                <a:spcPts val="0"/>
              </a:spcAft>
              <a:buClr>
                <a:srgbClr val="00B050"/>
              </a:buClr>
              <a:buSzPct val="80000"/>
            </a:pPr>
            <a:r>
              <a:rPr lang="en-US" sz="1780" dirty="0"/>
              <a:t>All forms of encryption use some sort of key to encrypt and decrypt the data. In World War II and Cold War spy movies, the key is a codebook that has a list of code words or phrases that match up to real words or phrases</a:t>
            </a:r>
            <a:r>
              <a:rPr lang="en-US" sz="1780" dirty="0" smtClean="0"/>
              <a:t>.</a:t>
            </a:r>
            <a:endParaRPr lang="en-US" sz="1780" dirty="0"/>
          </a:p>
        </p:txBody>
      </p:sp>
      <p:sp>
        <p:nvSpPr>
          <p:cNvPr id="5" name="Title 2"/>
          <p:cNvSpPr>
            <a:spLocks noGrp="1"/>
          </p:cNvSpPr>
          <p:nvPr>
            <p:ph type="title"/>
          </p:nvPr>
        </p:nvSpPr>
        <p:spPr>
          <a:xfrm>
            <a:off x="70266" y="72008"/>
            <a:ext cx="8859452" cy="548680"/>
          </a:xfrm>
        </p:spPr>
        <p:txBody>
          <a:bodyPr>
            <a:noAutofit/>
          </a:bodyPr>
          <a:lstStyle/>
          <a:p>
            <a:r>
              <a:rPr lang="en-US" sz="4000" dirty="0" smtClean="0"/>
              <a:t>M1.3 – Security Risks - Prevention</a:t>
            </a:r>
            <a:endParaRPr lang="en-GB" sz="4000" dirty="0"/>
          </a:p>
        </p:txBody>
      </p:sp>
    </p:spTree>
    <p:extLst>
      <p:ext uri="{BB962C8B-B14F-4D97-AF65-F5344CB8AC3E}">
        <p14:creationId xmlns:p14="http://schemas.microsoft.com/office/powerpoint/2010/main" val="122874061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251521" y="1052785"/>
            <a:ext cx="6877074" cy="5616575"/>
          </a:xfrm>
        </p:spPr>
        <p:txBody>
          <a:bodyPr>
            <a:noAutofit/>
          </a:bodyPr>
          <a:lstStyle/>
          <a:p>
            <a:pPr marL="234950" indent="-234950">
              <a:spcAft>
                <a:spcPts val="0"/>
              </a:spcAft>
              <a:buClr>
                <a:srgbClr val="00B050"/>
              </a:buClr>
              <a:buSzPct val="75000"/>
            </a:pPr>
            <a:r>
              <a:rPr lang="en-GB" sz="1700" b="1" dirty="0" smtClean="0"/>
              <a:t>Obfuscation </a:t>
            </a:r>
            <a:r>
              <a:rPr lang="en-GB" sz="1700" dirty="0" smtClean="0"/>
              <a:t>-  </a:t>
            </a:r>
            <a:r>
              <a:rPr lang="en-US" sz="1700" dirty="0"/>
              <a:t> is the obscuring of intended meaning in communication, making the message confusing, willfully ambiguous, or harder to understand. It may be intentional or unintentional </a:t>
            </a:r>
            <a:r>
              <a:rPr lang="en-US" sz="1700" dirty="0" smtClean="0"/>
              <a:t>and </a:t>
            </a:r>
            <a:r>
              <a:rPr lang="en-US" sz="1700" dirty="0"/>
              <a:t>may result from circumlocution (yielding wordiness) or from use of </a:t>
            </a:r>
            <a:r>
              <a:rPr lang="en-US" sz="1700" dirty="0" smtClean="0"/>
              <a:t>jargon.</a:t>
            </a:r>
          </a:p>
          <a:p>
            <a:pPr marL="234950" indent="-234950">
              <a:spcAft>
                <a:spcPts val="0"/>
              </a:spcAft>
              <a:buClr>
                <a:srgbClr val="00B050"/>
              </a:buClr>
              <a:buSzPct val="75000"/>
            </a:pPr>
            <a:r>
              <a:rPr lang="en-US" sz="1700" dirty="0"/>
              <a:t>The numerous software protection techniques have been developed and one of such software protection techniques is code obfuscation. The code obfuscation is a mechanism for hiding the original algorithm, data structures or the logic of the code, or to harden or protect the code (which is considered as intellectual property of the software writer) from the unauthorized reverse engineering process</a:t>
            </a:r>
            <a:r>
              <a:rPr lang="en-US" sz="1700" dirty="0" smtClean="0"/>
              <a:t>.</a:t>
            </a:r>
          </a:p>
          <a:p>
            <a:pPr marL="234950" indent="-234950">
              <a:spcAft>
                <a:spcPts val="0"/>
              </a:spcAft>
              <a:buClr>
                <a:srgbClr val="00B050"/>
              </a:buClr>
              <a:buSzPct val="75000"/>
            </a:pPr>
            <a:r>
              <a:rPr lang="en-US" sz="1700" dirty="0" smtClean="0"/>
              <a:t>In </a:t>
            </a:r>
            <a:r>
              <a:rPr lang="en-US" sz="1700" dirty="0"/>
              <a:t>general, code obfuscation involves hiding a program's implementation details from an adversary, i.e. transforming the program into a semantically equivalent (same computational effect) program, which is much harder to understand for an attacker. </a:t>
            </a:r>
            <a:endParaRPr lang="en-US" sz="1700" dirty="0" smtClean="0"/>
          </a:p>
        </p:txBody>
      </p:sp>
      <p:graphicFrame>
        <p:nvGraphicFramePr>
          <p:cNvPr id="5" name="Table 4"/>
          <p:cNvGraphicFramePr>
            <a:graphicFrameLocks noGrp="1"/>
          </p:cNvGraphicFramePr>
          <p:nvPr>
            <p:extLst/>
          </p:nvPr>
        </p:nvGraphicFramePr>
        <p:xfrm>
          <a:off x="7128594" y="1052736"/>
          <a:ext cx="1691878" cy="5632340"/>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91878"/>
              </a:tblGrid>
              <a:tr h="423308">
                <a:tc>
                  <a:txBody>
                    <a:bodyPr/>
                    <a:lstStyle/>
                    <a:p>
                      <a:pPr>
                        <a:spcAft>
                          <a:spcPts val="0"/>
                        </a:spcAft>
                      </a:pPr>
                      <a:endParaRPr lang="en-GB" sz="144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3316">
                <a:tc>
                  <a:txBody>
                    <a:bodyPr/>
                    <a:lstStyle/>
                    <a:p>
                      <a:pPr marL="177800" indent="-177800" algn="l">
                        <a:spcAft>
                          <a:spcPts val="600"/>
                        </a:spcAft>
                        <a:buFontTx/>
                        <a:buBlip>
                          <a:blip r:embed="rId3"/>
                        </a:buBlip>
                      </a:pPr>
                      <a:r>
                        <a:rPr lang="en-US" sz="1440" baseline="0" dirty="0" smtClean="0">
                          <a:solidFill>
                            <a:srgbClr val="FF0000"/>
                          </a:solidFill>
                          <a:effectLst/>
                          <a:latin typeface="Arial" pitchFamily="34" charset="0"/>
                          <a:ea typeface="Times New Roman"/>
                          <a:cs typeface="Arial" pitchFamily="34" charset="0"/>
                        </a:rPr>
                        <a:t>If insurance covers it, what is the problem</a:t>
                      </a:r>
                      <a:endParaRPr lang="en-GB" sz="144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Why are laptops more at danger</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What is a thin client and why is this better against theft</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How many memory sticks have you lost in your time</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What the little hole in the top left or right of your laptop main section is there for</a:t>
                      </a:r>
                    </a:p>
                    <a:p>
                      <a:pPr marL="177800" indent="-177800" algn="l">
                        <a:spcAft>
                          <a:spcPts val="600"/>
                        </a:spcAft>
                        <a:buFontTx/>
                        <a:buBlip>
                          <a:blip r:embed="rId3"/>
                        </a:buBlip>
                      </a:pPr>
                      <a:r>
                        <a:rPr lang="en-US" sz="1440" baseline="0" dirty="0" smtClean="0">
                          <a:solidFill>
                            <a:schemeClr val="tx1"/>
                          </a:solidFill>
                          <a:effectLst/>
                          <a:latin typeface="Arial" pitchFamily="34" charset="0"/>
                          <a:ea typeface="Times New Roman"/>
                          <a:cs typeface="Arial" pitchFamily="34" charset="0"/>
                        </a:rPr>
                        <a:t>How many phones have you lost</a:t>
                      </a:r>
                      <a:endParaRPr lang="en-GB" sz="144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6" name="Picture 5"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4288" y="1052737"/>
            <a:ext cx="1613879" cy="36004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See original image"/>
          <p:cNvPicPr>
            <a:picLocks noChangeAspect="1" noChangeArrowheads="1"/>
          </p:cNvPicPr>
          <p:nvPr/>
        </p:nvPicPr>
        <p:blipFill rotWithShape="1">
          <a:blip r:embed="rId5">
            <a:extLst>
              <a:ext uri="{28A0092B-C50C-407E-A947-70E740481C1C}">
                <a14:useLocalDpi xmlns:a14="http://schemas.microsoft.com/office/drawing/2010/main" val="0"/>
              </a:ext>
            </a:extLst>
          </a:blip>
          <a:srcRect l="19352" t="7100" r="17846" b="14985"/>
          <a:stretch/>
        </p:blipFill>
        <p:spPr bwMode="auto">
          <a:xfrm>
            <a:off x="323528" y="4787641"/>
            <a:ext cx="2592288" cy="180971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ee original imag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9833" y="4787641"/>
            <a:ext cx="3960440" cy="1809711"/>
          </a:xfrm>
          <a:prstGeom prst="rect">
            <a:avLst/>
          </a:prstGeom>
          <a:noFill/>
          <a:extLst>
            <a:ext uri="{909E8E84-426E-40DD-AFC4-6F175D3DCCD1}">
              <a14:hiddenFill xmlns:a14="http://schemas.microsoft.com/office/drawing/2010/main">
                <a:solidFill>
                  <a:srgbClr val="FFFFFF"/>
                </a:solidFill>
              </a14:hiddenFill>
            </a:ext>
          </a:extLst>
        </p:spPr>
      </p:pic>
      <p:sp>
        <p:nvSpPr>
          <p:cNvPr id="8" name="Title 2"/>
          <p:cNvSpPr>
            <a:spLocks noGrp="1"/>
          </p:cNvSpPr>
          <p:nvPr>
            <p:ph type="title"/>
          </p:nvPr>
        </p:nvSpPr>
        <p:spPr>
          <a:xfrm>
            <a:off x="70266" y="72008"/>
            <a:ext cx="8859452" cy="548680"/>
          </a:xfrm>
        </p:spPr>
        <p:txBody>
          <a:bodyPr>
            <a:noAutofit/>
          </a:bodyPr>
          <a:lstStyle/>
          <a:p>
            <a:r>
              <a:rPr lang="en-US" sz="4000" dirty="0" smtClean="0"/>
              <a:t>M1.3 – Security Risks - Prevention</a:t>
            </a:r>
            <a:endParaRPr lang="en-GB" sz="4000" dirty="0"/>
          </a:p>
        </p:txBody>
      </p:sp>
    </p:spTree>
    <p:extLst>
      <p:ext uri="{BB962C8B-B14F-4D97-AF65-F5344CB8AC3E}">
        <p14:creationId xmlns:p14="http://schemas.microsoft.com/office/powerpoint/2010/main" val="313425649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251520" y="1052736"/>
            <a:ext cx="8568952" cy="5400675"/>
          </a:xfrm>
        </p:spPr>
        <p:txBody>
          <a:bodyPr>
            <a:noAutofit/>
          </a:bodyPr>
          <a:lstStyle/>
          <a:p>
            <a:pPr marL="269875" indent="-255588">
              <a:spcAft>
                <a:spcPts val="0"/>
              </a:spcAft>
              <a:buClr>
                <a:srgbClr val="00B050"/>
              </a:buClr>
              <a:buSzPct val="80000"/>
            </a:pPr>
            <a:r>
              <a:rPr lang="en-GB" sz="1800" dirty="0" smtClean="0">
                <a:latin typeface="Calibri" pitchFamily="34" charset="0"/>
              </a:rPr>
              <a:t>The most basic type of data encryption, called synchronous data encryption, uses numeric keys that are used to apply complex mathematical operations to the source data in order to translate the data into encrypted form. These operations are reversible, so if you know the key, you can reverse the process and decrypt the data. For example, suppose that the encryption technique is as simple as shifting every letter of the alphabet up by the value of the key. Thus, if the key is 3, then A becomes D, B becomes E, etc. The message “Elementary, my dear Watson” becomes “</a:t>
            </a:r>
            <a:r>
              <a:rPr lang="en-GB" sz="1800" dirty="0" err="1" smtClean="0">
                <a:latin typeface="Calibri" pitchFamily="34" charset="0"/>
              </a:rPr>
              <a:t>Hohphqwdub</a:t>
            </a:r>
            <a:r>
              <a:rPr lang="en-GB" sz="1800" dirty="0" smtClean="0">
                <a:latin typeface="Calibri" pitchFamily="34" charset="0"/>
              </a:rPr>
              <a:t>, </a:t>
            </a:r>
            <a:r>
              <a:rPr lang="en-GB" sz="1800" dirty="0" err="1" smtClean="0">
                <a:latin typeface="Calibri" pitchFamily="34" charset="0"/>
              </a:rPr>
              <a:t>pb</a:t>
            </a:r>
            <a:r>
              <a:rPr lang="en-GB" sz="1800" dirty="0" smtClean="0">
                <a:latin typeface="Calibri" pitchFamily="34" charset="0"/>
              </a:rPr>
              <a:t> </a:t>
            </a:r>
            <a:r>
              <a:rPr lang="en-GB" sz="1800" dirty="0" err="1" smtClean="0">
                <a:latin typeface="Calibri" pitchFamily="34" charset="0"/>
              </a:rPr>
              <a:t>ghdu</a:t>
            </a:r>
            <a:r>
              <a:rPr lang="en-GB" sz="1800" dirty="0" smtClean="0">
                <a:latin typeface="Calibri" pitchFamily="34" charset="0"/>
              </a:rPr>
              <a:t> </a:t>
            </a:r>
            <a:r>
              <a:rPr lang="en-GB" sz="1800" dirty="0" err="1" smtClean="0">
                <a:latin typeface="Calibri" pitchFamily="34" charset="0"/>
              </a:rPr>
              <a:t>Zdwvrq</a:t>
            </a:r>
            <a:r>
              <a:rPr lang="en-GB" sz="1800" dirty="0" smtClean="0">
                <a:latin typeface="Calibri" pitchFamily="34" charset="0"/>
              </a:rPr>
              <a:t>.” This message is incomprehensible, unless you know the key. Then, reconstructing the original message is easy.</a:t>
            </a:r>
          </a:p>
          <a:p>
            <a:pPr marL="269875" indent="-255588">
              <a:spcAft>
                <a:spcPts val="0"/>
              </a:spcAft>
              <a:buClr>
                <a:srgbClr val="00B050"/>
              </a:buClr>
              <a:buSzPct val="80000"/>
            </a:pPr>
            <a:r>
              <a:rPr lang="en-GB" sz="1800" dirty="0" smtClean="0">
                <a:latin typeface="Calibri" pitchFamily="34" charset="0"/>
              </a:rPr>
              <a:t>The actual keys and algorithms used for cryptography are much more complicated. Keys are typically binary numbers of 40 or 128 bits, and the actual calculations used to render the data in encrypted form are complicated.</a:t>
            </a:r>
          </a:p>
          <a:p>
            <a:pPr marL="269875" indent="-255588">
              <a:spcAft>
                <a:spcPts val="0"/>
              </a:spcAft>
              <a:buClr>
                <a:srgbClr val="00B050"/>
              </a:buClr>
              <a:buSzPct val="80000"/>
            </a:pPr>
            <a:r>
              <a:rPr lang="en-GB" sz="1800" dirty="0" smtClean="0">
                <a:latin typeface="Calibri" pitchFamily="34" charset="0"/>
              </a:rPr>
              <a:t>The classic dilemma of cryptography is this: How can I securely send the key to the person with whom I want to exchange messages? The answer is you can’t. You can’t encrypt the key, because the other person would need to know the key in order to decrypt it. That’s where public key encryption comes into play. Public key encryption is a technique in which two keys are used: a private key and a public key. The keys are related to each other mathematically. Either of the keys can be used to encrypt the data, but the encryption process isn’t completely reversible: You have to have the private key in order to decrypt the data.</a:t>
            </a:r>
          </a:p>
        </p:txBody>
      </p:sp>
      <p:sp>
        <p:nvSpPr>
          <p:cNvPr id="5" name="Title 2"/>
          <p:cNvSpPr>
            <a:spLocks noGrp="1"/>
          </p:cNvSpPr>
          <p:nvPr>
            <p:ph type="title"/>
          </p:nvPr>
        </p:nvSpPr>
        <p:spPr/>
        <p:txBody>
          <a:bodyPr>
            <a:noAutofit/>
          </a:bodyPr>
          <a:lstStyle/>
          <a:p>
            <a:r>
              <a:rPr lang="en-US" sz="4000" dirty="0" smtClean="0"/>
              <a:t>M1.3 – Security Risks - Prevention</a:t>
            </a:r>
            <a:endParaRPr lang="en-GB" sz="4000" dirty="0"/>
          </a:p>
        </p:txBody>
      </p:sp>
    </p:spTree>
    <p:extLst>
      <p:ext uri="{BB962C8B-B14F-4D97-AF65-F5344CB8AC3E}">
        <p14:creationId xmlns:p14="http://schemas.microsoft.com/office/powerpoint/2010/main" val="367717539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47972" y="1052736"/>
            <a:ext cx="6830269" cy="5041900"/>
          </a:xfrm>
        </p:spPr>
        <p:txBody>
          <a:bodyPr>
            <a:noAutofit/>
          </a:bodyPr>
          <a:lstStyle/>
          <a:p>
            <a:pPr marL="255588" indent="-255588">
              <a:lnSpc>
                <a:spcPct val="90000"/>
              </a:lnSpc>
              <a:spcAft>
                <a:spcPts val="0"/>
              </a:spcAft>
              <a:buClr>
                <a:srgbClr val="00B050"/>
              </a:buClr>
              <a:buSzPct val="80000"/>
            </a:pPr>
            <a:r>
              <a:rPr lang="en-US" sz="1700" dirty="0" smtClean="0">
                <a:cs typeface="Times New Roman" pitchFamily="18" charset="0"/>
              </a:rPr>
              <a:t>Prevents confidential data from being read by </a:t>
            </a:r>
            <a:br>
              <a:rPr lang="en-US" sz="1700" dirty="0" smtClean="0">
                <a:cs typeface="Times New Roman" pitchFamily="18" charset="0"/>
              </a:rPr>
            </a:br>
            <a:r>
              <a:rPr lang="en-US" sz="1700" dirty="0" err="1" smtClean="0">
                <a:cs typeface="Times New Roman" pitchFamily="18" charset="0"/>
              </a:rPr>
              <a:t>unauthorised</a:t>
            </a:r>
            <a:r>
              <a:rPr lang="en-US" sz="1700" dirty="0" smtClean="0">
                <a:cs typeface="Times New Roman" pitchFamily="18" charset="0"/>
              </a:rPr>
              <a:t> hackers.  Makes it incomprehensible to </a:t>
            </a:r>
            <a:br>
              <a:rPr lang="en-US" sz="1700" dirty="0" smtClean="0">
                <a:cs typeface="Times New Roman" pitchFamily="18" charset="0"/>
              </a:rPr>
            </a:br>
            <a:r>
              <a:rPr lang="en-US" sz="1700" dirty="0" smtClean="0">
                <a:cs typeface="Times New Roman" pitchFamily="18" charset="0"/>
              </a:rPr>
              <a:t>anyone who does not hold the ‘key’ to decode it.</a:t>
            </a:r>
          </a:p>
          <a:p>
            <a:pPr marL="255588" indent="-255588">
              <a:lnSpc>
                <a:spcPct val="90000"/>
              </a:lnSpc>
              <a:spcAft>
                <a:spcPts val="0"/>
              </a:spcAft>
              <a:buClr>
                <a:srgbClr val="00B050"/>
              </a:buClr>
              <a:buSzPct val="80000"/>
            </a:pPr>
            <a:r>
              <a:rPr lang="en-US" sz="1700" b="1" dirty="0" smtClean="0">
                <a:cs typeface="Times New Roman" pitchFamily="18" charset="0"/>
              </a:rPr>
              <a:t>Methods include:</a:t>
            </a:r>
          </a:p>
          <a:p>
            <a:pPr marL="568325" lvl="1">
              <a:lnSpc>
                <a:spcPct val="90000"/>
              </a:lnSpc>
              <a:spcAft>
                <a:spcPts val="0"/>
              </a:spcAft>
              <a:buClr>
                <a:srgbClr val="00B050"/>
              </a:buClr>
            </a:pPr>
            <a:r>
              <a:rPr lang="en-GB" sz="1700" b="1" dirty="0">
                <a:cs typeface="Times New Roman" pitchFamily="18" charset="0"/>
              </a:rPr>
              <a:t>T</a:t>
            </a:r>
            <a:r>
              <a:rPr lang="en-GB" sz="1700" b="1" dirty="0" smtClean="0">
                <a:cs typeface="Times New Roman" pitchFamily="18" charset="0"/>
              </a:rPr>
              <a:t>ransposition - </a:t>
            </a:r>
            <a:r>
              <a:rPr lang="en-GB" sz="1700" dirty="0" smtClean="0">
                <a:cs typeface="Times New Roman" pitchFamily="18" charset="0"/>
              </a:rPr>
              <a:t>characters switched around, how many </a:t>
            </a:r>
            <a:br>
              <a:rPr lang="en-GB" sz="1700" dirty="0" smtClean="0">
                <a:cs typeface="Times New Roman" pitchFamily="18" charset="0"/>
              </a:rPr>
            </a:br>
            <a:r>
              <a:rPr lang="en-GB" sz="1700" dirty="0" smtClean="0">
                <a:cs typeface="Times New Roman" pitchFamily="18" charset="0"/>
              </a:rPr>
              <a:t>times depends on the level of encryption</a:t>
            </a:r>
            <a:endParaRPr lang="en-GB" sz="1700" b="1" dirty="0" smtClean="0">
              <a:cs typeface="Times New Roman" pitchFamily="18" charset="0"/>
            </a:endParaRPr>
          </a:p>
          <a:p>
            <a:pPr marL="568325" lvl="1">
              <a:lnSpc>
                <a:spcPct val="90000"/>
              </a:lnSpc>
              <a:spcAft>
                <a:spcPts val="0"/>
              </a:spcAft>
              <a:buClr>
                <a:srgbClr val="00B050"/>
              </a:buClr>
            </a:pPr>
            <a:r>
              <a:rPr lang="en-GB" sz="1700" b="1" dirty="0" smtClean="0">
                <a:cs typeface="Times New Roman" pitchFamily="18" charset="0"/>
              </a:rPr>
              <a:t>Substitution - </a:t>
            </a:r>
            <a:r>
              <a:rPr lang="en-GB" sz="1700" dirty="0" smtClean="0">
                <a:cs typeface="Times New Roman" pitchFamily="18" charset="0"/>
              </a:rPr>
              <a:t>characters replaced by other characters, again , depends on the levels of encryption, the higher the level the more times it is switched.</a:t>
            </a:r>
          </a:p>
          <a:p>
            <a:pPr marL="255588" indent="-255588">
              <a:lnSpc>
                <a:spcPct val="90000"/>
              </a:lnSpc>
              <a:spcAft>
                <a:spcPts val="0"/>
              </a:spcAft>
              <a:buClr>
                <a:srgbClr val="00B050"/>
              </a:buClr>
              <a:buSzPct val="80000"/>
            </a:pPr>
            <a:r>
              <a:rPr lang="en-GB" sz="1700" b="1" dirty="0" smtClean="0">
                <a:cs typeface="Times New Roman" pitchFamily="18" charset="0"/>
              </a:rPr>
              <a:t>Cryptography serves 3 purposes:</a:t>
            </a:r>
          </a:p>
          <a:p>
            <a:pPr marL="568325" lvl="1">
              <a:lnSpc>
                <a:spcPct val="90000"/>
              </a:lnSpc>
              <a:spcAft>
                <a:spcPts val="0"/>
              </a:spcAft>
              <a:buClr>
                <a:srgbClr val="00B050"/>
              </a:buClr>
            </a:pPr>
            <a:r>
              <a:rPr lang="en-GB" sz="1700" dirty="0" smtClean="0">
                <a:cs typeface="Times New Roman" pitchFamily="18" charset="0"/>
              </a:rPr>
              <a:t>Helps to identify authentic users by clarifying the ownership or identity of the user first.</a:t>
            </a:r>
          </a:p>
          <a:p>
            <a:pPr marL="568325" lvl="1">
              <a:lnSpc>
                <a:spcPct val="90000"/>
              </a:lnSpc>
              <a:spcAft>
                <a:spcPts val="0"/>
              </a:spcAft>
              <a:buClr>
                <a:srgbClr val="00B050"/>
              </a:buClr>
            </a:pPr>
            <a:r>
              <a:rPr lang="en-GB" sz="1700" dirty="0" smtClean="0">
                <a:cs typeface="Times New Roman" pitchFamily="18" charset="0"/>
              </a:rPr>
              <a:t>Prevents alteration of the message by locking the information from write or rewrite access.</a:t>
            </a:r>
          </a:p>
          <a:p>
            <a:pPr marL="568325" lvl="1">
              <a:lnSpc>
                <a:spcPct val="90000"/>
              </a:lnSpc>
              <a:spcAft>
                <a:spcPts val="0"/>
              </a:spcAft>
              <a:buClr>
                <a:srgbClr val="00B050"/>
              </a:buClr>
            </a:pPr>
            <a:r>
              <a:rPr lang="en-GB" sz="1700" dirty="0" smtClean="0">
                <a:cs typeface="Times New Roman" pitchFamily="18" charset="0"/>
              </a:rPr>
              <a:t>Prevents unauthorised users from reading the message but refusing to open, be opened, be inserted or read through another program.</a:t>
            </a:r>
          </a:p>
          <a:p>
            <a:pPr marL="285750" lvl="1" indent="-285750">
              <a:lnSpc>
                <a:spcPct val="90000"/>
              </a:lnSpc>
              <a:spcAft>
                <a:spcPts val="0"/>
              </a:spcAft>
              <a:buClr>
                <a:srgbClr val="00B050"/>
              </a:buClr>
              <a:buSzPct val="80000"/>
              <a:buFont typeface="Wingdings 3" panose="05040102010807070707" pitchFamily="18" charset="2"/>
              <a:buChar char=""/>
            </a:pPr>
            <a:r>
              <a:rPr lang="en-GB" sz="1700" b="1" dirty="0" smtClean="0">
                <a:cs typeface="Times New Roman" pitchFamily="18" charset="0"/>
              </a:rPr>
              <a:t>Encryption Keys</a:t>
            </a:r>
          </a:p>
          <a:p>
            <a:pPr marL="568325" lvl="1">
              <a:lnSpc>
                <a:spcPct val="90000"/>
              </a:lnSpc>
              <a:spcAft>
                <a:spcPts val="0"/>
              </a:spcAft>
              <a:buClr>
                <a:srgbClr val="00B050"/>
              </a:buClr>
            </a:pPr>
            <a:r>
              <a:rPr lang="en-GB" sz="1700" dirty="0" smtClean="0">
                <a:cs typeface="Times New Roman" pitchFamily="18" charset="0"/>
              </a:rPr>
              <a:t>Sent with, sent after, kept on network of user and client. Without the key the information cannot be seen or the stages of hacking take longer.</a:t>
            </a:r>
          </a:p>
          <a:p>
            <a:pPr marL="0" lvl="1" indent="0">
              <a:lnSpc>
                <a:spcPct val="90000"/>
              </a:lnSpc>
              <a:spcAft>
                <a:spcPts val="0"/>
              </a:spcAft>
              <a:buNone/>
            </a:pPr>
            <a:r>
              <a:rPr lang="en-GB" sz="1700" b="1" dirty="0" smtClean="0">
                <a:solidFill>
                  <a:srgbClr val="FF0000"/>
                </a:solidFill>
              </a:rPr>
              <a:t>M1.3 - Task 13 – </a:t>
            </a:r>
            <a:r>
              <a:rPr lang="en-GB" sz="1700" dirty="0" smtClean="0">
                <a:solidFill>
                  <a:srgbClr val="FF0000"/>
                </a:solidFill>
              </a:rPr>
              <a:t>Research and describe preventative measures that could be used to protect Website data.</a:t>
            </a:r>
            <a:endParaRPr lang="en-GB" sz="1700" dirty="0">
              <a:solidFill>
                <a:srgbClr val="FF0000"/>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290661889"/>
              </p:ext>
            </p:extLst>
          </p:nvPr>
        </p:nvGraphicFramePr>
        <p:xfrm>
          <a:off x="251520" y="6303600"/>
          <a:ext cx="6768752" cy="365760"/>
        </p:xfrm>
        <a:graphic>
          <a:graphicData uri="http://schemas.openxmlformats.org/drawingml/2006/table">
            <a:tbl>
              <a:tblPr firstRow="1" bandRow="1">
                <a:tableStyleId>{5C22544A-7EE6-4342-B048-85BDC9FD1C3A}</a:tableStyleId>
              </a:tblPr>
              <a:tblGrid>
                <a:gridCol w="2088232"/>
                <a:gridCol w="2880320"/>
                <a:gridCol w="1800200"/>
              </a:tblGrid>
              <a:tr h="262632">
                <a:tc>
                  <a:txBody>
                    <a:bodyPr/>
                    <a:lstStyle/>
                    <a:p>
                      <a:pPr algn="ctr"/>
                      <a:r>
                        <a:rPr lang="en-GB" sz="1800" b="1" dirty="0" smtClean="0">
                          <a:latin typeface="+mn-lt"/>
                        </a:rPr>
                        <a:t>Validation</a:t>
                      </a:r>
                      <a:endParaRPr lang="en-GB" sz="1800" dirty="0">
                        <a:latin typeface="+mn-lt"/>
                      </a:endParaRPr>
                    </a:p>
                  </a:txBody>
                  <a:tcPr/>
                </a:tc>
                <a:tc>
                  <a:txBody>
                    <a:bodyPr/>
                    <a:lstStyle/>
                    <a:p>
                      <a:pPr algn="ctr"/>
                      <a:r>
                        <a:rPr lang="en-US" sz="1800" dirty="0" smtClean="0">
                          <a:latin typeface="+mn-lt"/>
                        </a:rPr>
                        <a:t>Appropriate Password</a:t>
                      </a:r>
                      <a:r>
                        <a:rPr lang="en-US" sz="1800" baseline="0" dirty="0" smtClean="0">
                          <a:latin typeface="+mn-lt"/>
                        </a:rPr>
                        <a:t>s</a:t>
                      </a:r>
                      <a:endParaRPr lang="en-GB" sz="1800" dirty="0">
                        <a:latin typeface="+mn-lt"/>
                      </a:endParaRPr>
                    </a:p>
                  </a:txBody>
                  <a:tcPr/>
                </a:tc>
                <a:tc>
                  <a:txBody>
                    <a:bodyPr/>
                    <a:lstStyle/>
                    <a:p>
                      <a:pPr algn="ctr"/>
                      <a:r>
                        <a:rPr lang="en-GB" sz="1800" b="1" dirty="0" smtClean="0">
                          <a:latin typeface="+mn-lt"/>
                        </a:rPr>
                        <a:t>Encryption</a:t>
                      </a:r>
                      <a:endParaRPr lang="en-GB" sz="1800" dirty="0">
                        <a:latin typeface="+mn-lt"/>
                      </a:endParaRPr>
                    </a:p>
                  </a:txBody>
                  <a:tcPr/>
                </a:tc>
              </a:tr>
            </a:tbl>
          </a:graphicData>
        </a:graphic>
      </p:graphicFrame>
      <p:pic>
        <p:nvPicPr>
          <p:cNvPr id="1026" name="Picture 2" descr="C:\Users\raffest\Year 13\Unit 32 – Organisational Systems Security\SDN.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2080" y="1052737"/>
            <a:ext cx="1786161" cy="93599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Table 6"/>
          <p:cNvGraphicFramePr>
            <a:graphicFrameLocks noGrp="1"/>
          </p:cNvGraphicFramePr>
          <p:nvPr>
            <p:extLst/>
          </p:nvPr>
        </p:nvGraphicFramePr>
        <p:xfrm>
          <a:off x="7128594" y="1052736"/>
          <a:ext cx="1691878" cy="5632340"/>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91878"/>
              </a:tblGrid>
              <a:tr h="423308">
                <a:tc>
                  <a:txBody>
                    <a:bodyPr/>
                    <a:lstStyle/>
                    <a:p>
                      <a:pPr>
                        <a:spcAft>
                          <a:spcPts val="0"/>
                        </a:spcAft>
                      </a:pPr>
                      <a:endParaRPr lang="en-GB" sz="144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3316">
                <a:tc>
                  <a:txBody>
                    <a:bodyPr/>
                    <a:lstStyle/>
                    <a:p>
                      <a:pPr marL="177800" indent="-177800" algn="l">
                        <a:spcAft>
                          <a:spcPts val="600"/>
                        </a:spcAft>
                        <a:buFontTx/>
                        <a:buBlip>
                          <a:blip r:embed="rId4"/>
                        </a:buBlip>
                      </a:pPr>
                      <a:r>
                        <a:rPr lang="en-US" sz="1440" baseline="0" dirty="0" smtClean="0">
                          <a:solidFill>
                            <a:srgbClr val="FF0000"/>
                          </a:solidFill>
                          <a:effectLst/>
                          <a:latin typeface="Arial" pitchFamily="34" charset="0"/>
                          <a:ea typeface="Times New Roman"/>
                          <a:cs typeface="Arial" pitchFamily="34" charset="0"/>
                        </a:rPr>
                        <a:t>If insurance covers it, what is the problem</a:t>
                      </a:r>
                      <a:endParaRPr lang="en-GB" sz="144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4"/>
                        </a:buBlip>
                      </a:pPr>
                      <a:r>
                        <a:rPr lang="en-GB" sz="1440" baseline="0" dirty="0" smtClean="0">
                          <a:solidFill>
                            <a:schemeClr val="tx1"/>
                          </a:solidFill>
                          <a:effectLst/>
                          <a:latin typeface="Arial" pitchFamily="34" charset="0"/>
                          <a:ea typeface="Times New Roman"/>
                          <a:cs typeface="Arial" pitchFamily="34" charset="0"/>
                        </a:rPr>
                        <a:t>Why are laptops more at danger</a:t>
                      </a:r>
                    </a:p>
                    <a:p>
                      <a:pPr marL="177800" indent="-177800" algn="l">
                        <a:spcAft>
                          <a:spcPts val="600"/>
                        </a:spcAft>
                        <a:buFontTx/>
                        <a:buBlip>
                          <a:blip r:embed="rId4"/>
                        </a:buBlip>
                      </a:pPr>
                      <a:r>
                        <a:rPr lang="en-GB" sz="1440" baseline="0" dirty="0" smtClean="0">
                          <a:solidFill>
                            <a:srgbClr val="FF0000"/>
                          </a:solidFill>
                          <a:effectLst/>
                          <a:latin typeface="Arial" pitchFamily="34" charset="0"/>
                          <a:ea typeface="Times New Roman"/>
                          <a:cs typeface="Arial" pitchFamily="34" charset="0"/>
                        </a:rPr>
                        <a:t>What is a thin client and why is this better against theft</a:t>
                      </a:r>
                    </a:p>
                    <a:p>
                      <a:pPr marL="177800" indent="-177800" algn="l">
                        <a:spcAft>
                          <a:spcPts val="600"/>
                        </a:spcAft>
                        <a:buFontTx/>
                        <a:buBlip>
                          <a:blip r:embed="rId4"/>
                        </a:buBlip>
                      </a:pPr>
                      <a:r>
                        <a:rPr lang="en-GB" sz="1440" baseline="0" dirty="0" smtClean="0">
                          <a:solidFill>
                            <a:schemeClr val="tx1"/>
                          </a:solidFill>
                          <a:effectLst/>
                          <a:latin typeface="Arial" pitchFamily="34" charset="0"/>
                          <a:ea typeface="Times New Roman"/>
                          <a:cs typeface="Arial" pitchFamily="34" charset="0"/>
                        </a:rPr>
                        <a:t>How many memory sticks have you lost in your time</a:t>
                      </a:r>
                    </a:p>
                    <a:p>
                      <a:pPr marL="177800" indent="-177800" algn="l">
                        <a:spcAft>
                          <a:spcPts val="600"/>
                        </a:spcAft>
                        <a:buFontTx/>
                        <a:buBlip>
                          <a:blip r:embed="rId4"/>
                        </a:buBlip>
                      </a:pPr>
                      <a:r>
                        <a:rPr lang="en-GB" sz="1440" baseline="0" dirty="0" smtClean="0">
                          <a:solidFill>
                            <a:srgbClr val="FF0000"/>
                          </a:solidFill>
                          <a:effectLst/>
                          <a:latin typeface="Arial" pitchFamily="34" charset="0"/>
                          <a:ea typeface="Times New Roman"/>
                          <a:cs typeface="Arial" pitchFamily="34" charset="0"/>
                        </a:rPr>
                        <a:t>What the little hole in the top left or right of your laptop main section is there for</a:t>
                      </a:r>
                    </a:p>
                    <a:p>
                      <a:pPr marL="177800" indent="-177800" algn="l">
                        <a:spcAft>
                          <a:spcPts val="600"/>
                        </a:spcAft>
                        <a:buFontTx/>
                        <a:buBlip>
                          <a:blip r:embed="rId4"/>
                        </a:buBlip>
                      </a:pPr>
                      <a:r>
                        <a:rPr lang="en-US" sz="1440" baseline="0" dirty="0" smtClean="0">
                          <a:solidFill>
                            <a:schemeClr val="tx1"/>
                          </a:solidFill>
                          <a:effectLst/>
                          <a:latin typeface="Arial" pitchFamily="34" charset="0"/>
                          <a:ea typeface="Times New Roman"/>
                          <a:cs typeface="Arial" pitchFamily="34" charset="0"/>
                        </a:rPr>
                        <a:t>How many phones have you lost</a:t>
                      </a:r>
                      <a:endParaRPr lang="en-GB" sz="144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8" name="Picture 7" descr="Think About"/>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164288" y="1052736"/>
            <a:ext cx="1613880" cy="360040"/>
          </a:xfrm>
          <a:prstGeom prst="rect">
            <a:avLst/>
          </a:prstGeom>
          <a:noFill/>
          <a:extLst>
            <a:ext uri="{909E8E84-426E-40DD-AFC4-6F175D3DCCD1}">
              <a14:hiddenFill xmlns:a14="http://schemas.microsoft.com/office/drawing/2010/main">
                <a:solidFill>
                  <a:srgbClr val="FFFFFF"/>
                </a:solidFill>
              </a14:hiddenFill>
            </a:ext>
          </a:extLst>
        </p:spPr>
      </p:pic>
      <p:sp>
        <p:nvSpPr>
          <p:cNvPr id="9" name="Title 2"/>
          <p:cNvSpPr>
            <a:spLocks noGrp="1"/>
          </p:cNvSpPr>
          <p:nvPr>
            <p:ph type="title"/>
          </p:nvPr>
        </p:nvSpPr>
        <p:spPr>
          <a:xfrm>
            <a:off x="70266" y="72008"/>
            <a:ext cx="8859452" cy="548680"/>
          </a:xfrm>
        </p:spPr>
        <p:txBody>
          <a:bodyPr>
            <a:noAutofit/>
          </a:bodyPr>
          <a:lstStyle/>
          <a:p>
            <a:r>
              <a:rPr lang="en-US" sz="4000" dirty="0" smtClean="0"/>
              <a:t>M1.3 – Security Risks - Prevention</a:t>
            </a:r>
            <a:endParaRPr lang="en-GB" sz="4000" dirty="0"/>
          </a:p>
        </p:txBody>
      </p:sp>
    </p:spTree>
    <p:extLst>
      <p:ext uri="{BB962C8B-B14F-4D97-AF65-F5344CB8AC3E}">
        <p14:creationId xmlns:p14="http://schemas.microsoft.com/office/powerpoint/2010/main" val="42575011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Foundation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Foundation Diploma (</a:t>
            </a:r>
            <a:r>
              <a:rPr lang="en-US" sz="2800" b="1" dirty="0">
                <a:solidFill>
                  <a:srgbClr val="000000"/>
                </a:solidFill>
                <a:latin typeface="Arial" panose="020B0604020202020204" pitchFamily="34" charset="0"/>
              </a:rPr>
              <a:t>540 GLH</a:t>
            </a:r>
            <a:r>
              <a:rPr lang="en-US" sz="2800" dirty="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723139194"/>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a:effectLst/>
                          <a:latin typeface="Arial" panose="020B0604020202020204" pitchFamily="34" charset="0"/>
                          <a:cs typeface="Arial" panose="020B0604020202020204" pitchFamily="34" charset="0"/>
                        </a:rPr>
                        <a:t>156 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a:effectLst/>
                          <a:latin typeface="Arial" panose="020B0604020202020204" pitchFamily="34" charset="0"/>
                          <a:cs typeface="Arial" panose="020B0604020202020204" pitchFamily="34" charset="0"/>
                        </a:rPr>
                        <a:t>153 – 155</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150 – 152</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144 – 149</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138 – 143</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132 – 137</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126 – 131</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Below 126</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2801837664"/>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35496" y="44624"/>
            <a:ext cx="885698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GB" sz="4000" dirty="0" smtClean="0"/>
              <a:t>LO4 </a:t>
            </a:r>
            <a:r>
              <a:rPr lang="en-GB" sz="4000" dirty="0"/>
              <a:t>– </a:t>
            </a:r>
            <a:r>
              <a:rPr lang="en-GB" sz="4000" dirty="0" smtClean="0"/>
              <a:t>Assessment Tasks</a:t>
            </a:r>
            <a:endParaRPr lang="en-GB" sz="4000" dirty="0"/>
          </a:p>
        </p:txBody>
      </p:sp>
      <p:sp>
        <p:nvSpPr>
          <p:cNvPr id="2" name="Rectangle 1"/>
          <p:cNvSpPr>
            <a:spLocks noChangeArrowheads="1"/>
          </p:cNvSpPr>
          <p:nvPr/>
        </p:nvSpPr>
        <p:spPr bwMode="auto">
          <a:xfrm>
            <a:off x="1259632" y="3959440"/>
            <a:ext cx="65" cy="980496"/>
          </a:xfrm>
          <a:prstGeom prst="rect">
            <a:avLst/>
          </a:prstGeom>
          <a:solidFill>
            <a:srgbClr val="F5F7F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1"/>
          <p:cNvSpPr>
            <a:spLocks noChangeArrowheads="1"/>
          </p:cNvSpPr>
          <p:nvPr/>
        </p:nvSpPr>
        <p:spPr bwMode="auto">
          <a:xfrm>
            <a:off x="0" y="-261648"/>
            <a:ext cx="65" cy="980496"/>
          </a:xfrm>
          <a:prstGeom prst="rect">
            <a:avLst/>
          </a:prstGeom>
          <a:solidFill>
            <a:srgbClr val="FEFEF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9" name="Rectangle 8"/>
          <p:cNvSpPr/>
          <p:nvPr/>
        </p:nvSpPr>
        <p:spPr>
          <a:xfrm>
            <a:off x="251520" y="1052736"/>
            <a:ext cx="8570231" cy="5786199"/>
          </a:xfrm>
          <a:prstGeom prst="rect">
            <a:avLst/>
          </a:prstGeom>
        </p:spPr>
        <p:txBody>
          <a:bodyPr wrap="square">
            <a:spAutoFit/>
          </a:bodyPr>
          <a:lstStyle/>
          <a:p>
            <a:pPr fontAlgn="ctr">
              <a:spcBef>
                <a:spcPts val="0"/>
              </a:spcBef>
              <a:spcAft>
                <a:spcPts val="0"/>
              </a:spcAft>
            </a:pPr>
            <a:r>
              <a:rPr lang="en-GB" sz="1480" dirty="0" smtClean="0">
                <a:solidFill>
                  <a:srgbClr val="000000"/>
                </a:solidFill>
                <a:latin typeface="Arial" panose="020B0604020202020204" pitchFamily="34" charset="0"/>
                <a:cs typeface="Arial" panose="020B0604020202020204" pitchFamily="34" charset="0"/>
              </a:rPr>
              <a:t>P1.1 </a:t>
            </a:r>
            <a:r>
              <a:rPr lang="en-GB" sz="1480" dirty="0">
                <a:solidFill>
                  <a:srgbClr val="000000"/>
                </a:solidFill>
                <a:latin typeface="Arial" panose="020B0604020202020204" pitchFamily="34" charset="0"/>
                <a:cs typeface="Arial" panose="020B0604020202020204" pitchFamily="34" charset="0"/>
              </a:rPr>
              <a:t>– Task 01 – Describe what a domain name is, how it is constructed and why it is important to get the name right.</a:t>
            </a:r>
            <a:endParaRPr lang="en-GB" sz="1480" dirty="0">
              <a:latin typeface="Arial" panose="020B0604020202020204" pitchFamily="34" charset="0"/>
              <a:cs typeface="Arial" panose="020B0604020202020204" pitchFamily="34" charset="0"/>
            </a:endParaRPr>
          </a:p>
          <a:p>
            <a:pPr fontAlgn="ctr">
              <a:spcBef>
                <a:spcPts val="0"/>
              </a:spcBef>
              <a:spcAft>
                <a:spcPts val="0"/>
              </a:spcAft>
            </a:pPr>
            <a:r>
              <a:rPr lang="en-GB" sz="1480" dirty="0">
                <a:solidFill>
                  <a:srgbClr val="000000"/>
                </a:solidFill>
                <a:latin typeface="Arial" panose="020B0604020202020204" pitchFamily="34" charset="0"/>
                <a:cs typeface="Arial" panose="020B0604020202020204" pitchFamily="34" charset="0"/>
              </a:rPr>
              <a:t>P1.2 – Task 02 – Using a website example, explain what sites maps are and how they are used by a specific company to ease the production and navigation processes.</a:t>
            </a:r>
            <a:endParaRPr lang="en-GB" sz="1480" dirty="0">
              <a:latin typeface="Arial" panose="020B0604020202020204" pitchFamily="34" charset="0"/>
              <a:cs typeface="Arial" panose="020B0604020202020204" pitchFamily="34" charset="0"/>
            </a:endParaRPr>
          </a:p>
          <a:p>
            <a:pPr fontAlgn="ctr">
              <a:spcBef>
                <a:spcPts val="0"/>
              </a:spcBef>
              <a:spcAft>
                <a:spcPts val="0"/>
              </a:spcAft>
            </a:pPr>
            <a:r>
              <a:rPr lang="en-GB" sz="1480" dirty="0">
                <a:solidFill>
                  <a:srgbClr val="000000"/>
                </a:solidFill>
                <a:latin typeface="Arial" panose="020B0604020202020204" pitchFamily="34" charset="0"/>
                <a:cs typeface="Arial" panose="020B0604020202020204" pitchFamily="34" charset="0"/>
              </a:rPr>
              <a:t>P1.2 – Task 03 – Using an example, explain the additional benefits of a created site map showing examples of functions and features.</a:t>
            </a:r>
            <a:endParaRPr lang="en-GB" sz="1480" dirty="0">
              <a:latin typeface="Arial" panose="020B0604020202020204" pitchFamily="34" charset="0"/>
              <a:cs typeface="Arial" panose="020B0604020202020204" pitchFamily="34" charset="0"/>
            </a:endParaRPr>
          </a:p>
          <a:p>
            <a:pPr fontAlgn="ctr">
              <a:spcBef>
                <a:spcPts val="0"/>
              </a:spcBef>
              <a:spcAft>
                <a:spcPts val="0"/>
              </a:spcAft>
            </a:pPr>
            <a:r>
              <a:rPr lang="en-GB" sz="1480" dirty="0">
                <a:solidFill>
                  <a:srgbClr val="000000"/>
                </a:solidFill>
                <a:latin typeface="Arial" panose="020B0604020202020204" pitchFamily="34" charset="0"/>
                <a:cs typeface="Arial" panose="020B0604020202020204" pitchFamily="34" charset="0"/>
              </a:rPr>
              <a:t>P1.3 – Task 04 – Using an example, explain the different methods of Hyperlinks that can be used showing examples of functions and purpose.</a:t>
            </a:r>
            <a:endParaRPr lang="en-GB" sz="1480" dirty="0">
              <a:latin typeface="Arial" panose="020B0604020202020204" pitchFamily="34" charset="0"/>
              <a:cs typeface="Arial" panose="020B0604020202020204" pitchFamily="34" charset="0"/>
            </a:endParaRPr>
          </a:p>
          <a:p>
            <a:pPr fontAlgn="ctr">
              <a:spcBef>
                <a:spcPts val="0"/>
              </a:spcBef>
              <a:spcAft>
                <a:spcPts val="0"/>
              </a:spcAft>
            </a:pPr>
            <a:r>
              <a:rPr lang="en-GB" sz="1480" dirty="0">
                <a:solidFill>
                  <a:srgbClr val="000000"/>
                </a:solidFill>
                <a:latin typeface="Arial" panose="020B0604020202020204" pitchFamily="34" charset="0"/>
                <a:cs typeface="Arial" panose="020B0604020202020204" pitchFamily="34" charset="0"/>
              </a:rPr>
              <a:t>P1.4 – Task 05 - Using a variety of examples, describe the Purpose, Position and Structure of Navigation Bars.</a:t>
            </a:r>
            <a:endParaRPr lang="en-GB" sz="1480" dirty="0">
              <a:latin typeface="Arial" panose="020B0604020202020204" pitchFamily="34" charset="0"/>
              <a:cs typeface="Arial" panose="020B0604020202020204" pitchFamily="34" charset="0"/>
            </a:endParaRPr>
          </a:p>
          <a:p>
            <a:pPr fontAlgn="ctr">
              <a:spcBef>
                <a:spcPts val="0"/>
              </a:spcBef>
              <a:spcAft>
                <a:spcPts val="0"/>
              </a:spcAft>
            </a:pPr>
            <a:r>
              <a:rPr lang="en-GB" sz="1480" dirty="0">
                <a:solidFill>
                  <a:srgbClr val="000000"/>
                </a:solidFill>
                <a:latin typeface="Arial" panose="020B0604020202020204" pitchFamily="34" charset="0"/>
                <a:cs typeface="Arial" panose="020B0604020202020204" pitchFamily="34" charset="0"/>
              </a:rPr>
              <a:t>P1.5 – Task 06 – Explain the purpose of Page Designs before the creation of a site, state their use and create a Page Design for a website that exists.</a:t>
            </a:r>
            <a:endParaRPr lang="en-GB" sz="1480" dirty="0">
              <a:latin typeface="Arial" panose="020B0604020202020204" pitchFamily="34" charset="0"/>
              <a:cs typeface="Arial" panose="020B0604020202020204" pitchFamily="34" charset="0"/>
            </a:endParaRPr>
          </a:p>
          <a:p>
            <a:pPr fontAlgn="ctr">
              <a:spcBef>
                <a:spcPts val="0"/>
              </a:spcBef>
              <a:spcAft>
                <a:spcPts val="0"/>
              </a:spcAft>
            </a:pPr>
            <a:r>
              <a:rPr lang="en-GB" sz="1480" dirty="0">
                <a:solidFill>
                  <a:srgbClr val="000000"/>
                </a:solidFill>
                <a:latin typeface="Arial" panose="020B0604020202020204" pitchFamily="34" charset="0"/>
                <a:cs typeface="Arial" panose="020B0604020202020204" pitchFamily="34" charset="0"/>
              </a:rPr>
              <a:t>P1.6 - Task 07 – Using examples, explain the difficulty of designing for different browsers and devices, the benefits and pitfalls.</a:t>
            </a:r>
            <a:endParaRPr lang="en-GB" sz="1480" dirty="0">
              <a:latin typeface="Arial" panose="020B0604020202020204" pitchFamily="34" charset="0"/>
              <a:cs typeface="Arial" panose="020B0604020202020204" pitchFamily="34" charset="0"/>
            </a:endParaRPr>
          </a:p>
          <a:p>
            <a:pPr fontAlgn="ctr">
              <a:spcBef>
                <a:spcPts val="0"/>
              </a:spcBef>
              <a:spcAft>
                <a:spcPts val="0"/>
              </a:spcAft>
            </a:pPr>
            <a:r>
              <a:rPr lang="en-GB" sz="1480" dirty="0">
                <a:solidFill>
                  <a:srgbClr val="000000"/>
                </a:solidFill>
                <a:latin typeface="Arial" panose="020B0604020202020204" pitchFamily="34" charset="0"/>
                <a:cs typeface="Arial" panose="020B0604020202020204" pitchFamily="34" charset="0"/>
              </a:rPr>
              <a:t>P1.7 - Task 08 – Explain W3C, what it does and hopes to achieve and describe the benefits and limitations of open and closed standards ion web development.</a:t>
            </a:r>
            <a:endParaRPr lang="en-GB" sz="1480" dirty="0">
              <a:latin typeface="Arial" panose="020B0604020202020204" pitchFamily="34" charset="0"/>
              <a:cs typeface="Arial" panose="020B0604020202020204" pitchFamily="34" charset="0"/>
            </a:endParaRPr>
          </a:p>
          <a:p>
            <a:pPr fontAlgn="ctr">
              <a:spcBef>
                <a:spcPts val="0"/>
              </a:spcBef>
              <a:spcAft>
                <a:spcPts val="0"/>
              </a:spcAft>
            </a:pPr>
            <a:r>
              <a:rPr lang="en-US" sz="1480" dirty="0">
                <a:solidFill>
                  <a:srgbClr val="000000"/>
                </a:solidFill>
                <a:latin typeface="Arial" panose="020B0604020202020204" pitchFamily="34" charset="0"/>
                <a:cs typeface="Arial" panose="020B0604020202020204" pitchFamily="34" charset="0"/>
              </a:rPr>
              <a:t>P1.8 - Task 09 – Research and explain the method, the technology, the advantages and disadvantages to a business of Adding Data Storage of customer information on a website.</a:t>
            </a:r>
            <a:endParaRPr lang="en-GB" sz="1480" dirty="0">
              <a:latin typeface="Arial" panose="020B0604020202020204" pitchFamily="34" charset="0"/>
              <a:cs typeface="Arial" panose="020B0604020202020204" pitchFamily="34" charset="0"/>
            </a:endParaRPr>
          </a:p>
          <a:p>
            <a:pPr fontAlgn="ctr">
              <a:spcBef>
                <a:spcPts val="0"/>
              </a:spcBef>
              <a:spcAft>
                <a:spcPts val="0"/>
              </a:spcAft>
            </a:pPr>
            <a:r>
              <a:rPr lang="en-US" sz="1480" dirty="0">
                <a:solidFill>
                  <a:srgbClr val="000000"/>
                </a:solidFill>
                <a:latin typeface="Arial" panose="020B0604020202020204" pitchFamily="34" charset="0"/>
                <a:cs typeface="Arial" panose="020B0604020202020204" pitchFamily="34" charset="0"/>
              </a:rPr>
              <a:t>P1.9 - Task 10 – Describe how Web Interaction can be used to enhance the user experience and explain with examples the methods of doing so.</a:t>
            </a:r>
            <a:endParaRPr lang="en-GB" sz="1480" dirty="0">
              <a:latin typeface="Arial" panose="020B0604020202020204" pitchFamily="34" charset="0"/>
              <a:cs typeface="Arial" panose="020B0604020202020204" pitchFamily="34" charset="0"/>
            </a:endParaRPr>
          </a:p>
          <a:p>
            <a:pPr fontAlgn="ctr">
              <a:spcBef>
                <a:spcPts val="0"/>
              </a:spcBef>
              <a:spcAft>
                <a:spcPts val="0"/>
              </a:spcAft>
            </a:pPr>
            <a:r>
              <a:rPr lang="en-US" sz="1480" dirty="0">
                <a:solidFill>
                  <a:srgbClr val="000000"/>
                </a:solidFill>
                <a:latin typeface="Arial" panose="020B0604020202020204" pitchFamily="34" charset="0"/>
                <a:cs typeface="Arial" panose="020B0604020202020204" pitchFamily="34" charset="0"/>
              </a:rPr>
              <a:t>M1.1 - Task 11 – Describe the importance of Confidentiality, Integrity and Availability in the day to day running and management of the school with examples.</a:t>
            </a:r>
            <a:endParaRPr lang="en-GB" sz="1480" dirty="0">
              <a:latin typeface="Arial" panose="020B0604020202020204" pitchFamily="34" charset="0"/>
              <a:cs typeface="Arial" panose="020B0604020202020204" pitchFamily="34" charset="0"/>
            </a:endParaRPr>
          </a:p>
          <a:p>
            <a:pPr fontAlgn="ctr">
              <a:spcBef>
                <a:spcPts val="0"/>
              </a:spcBef>
              <a:spcAft>
                <a:spcPts val="0"/>
              </a:spcAft>
            </a:pPr>
            <a:r>
              <a:rPr lang="en-US" sz="1480" dirty="0">
                <a:solidFill>
                  <a:srgbClr val="000000"/>
                </a:solidFill>
                <a:latin typeface="Arial" panose="020B0604020202020204" pitchFamily="34" charset="0"/>
                <a:cs typeface="Arial" panose="020B0604020202020204" pitchFamily="34" charset="0"/>
              </a:rPr>
              <a:t>M1.2 – Task 12 – </a:t>
            </a:r>
            <a:r>
              <a:rPr lang="en-US" sz="1480" dirty="0" smtClean="0">
                <a:solidFill>
                  <a:srgbClr val="000000"/>
                </a:solidFill>
                <a:latin typeface="Arial" panose="020B0604020202020204" pitchFamily="34" charset="0"/>
                <a:cs typeface="Arial" panose="020B0604020202020204" pitchFamily="34" charset="0"/>
              </a:rPr>
              <a:t>Research </a:t>
            </a:r>
            <a:r>
              <a:rPr lang="en-US" sz="1480" dirty="0">
                <a:solidFill>
                  <a:srgbClr val="000000"/>
                </a:solidFill>
                <a:latin typeface="Arial" panose="020B0604020202020204" pitchFamily="34" charset="0"/>
                <a:cs typeface="Arial" panose="020B0604020202020204" pitchFamily="34" charset="0"/>
              </a:rPr>
              <a:t>and describe the risks to web data and traffic with examples.</a:t>
            </a:r>
            <a:endParaRPr lang="en-GB" sz="1480" dirty="0">
              <a:latin typeface="Arial" panose="020B0604020202020204" pitchFamily="34" charset="0"/>
              <a:cs typeface="Arial" panose="020B0604020202020204" pitchFamily="34" charset="0"/>
            </a:endParaRPr>
          </a:p>
          <a:p>
            <a:pPr fontAlgn="ctr">
              <a:spcBef>
                <a:spcPts val="0"/>
              </a:spcBef>
              <a:spcAft>
                <a:spcPts val="0"/>
              </a:spcAft>
            </a:pPr>
            <a:r>
              <a:rPr lang="en-US" sz="1480" dirty="0">
                <a:solidFill>
                  <a:srgbClr val="000000"/>
                </a:solidFill>
                <a:latin typeface="Arial" panose="020B0604020202020204" pitchFamily="34" charset="0"/>
                <a:cs typeface="Arial" panose="020B0604020202020204" pitchFamily="34" charset="0"/>
              </a:rPr>
              <a:t>M1.3 - Task 13 – Research and describe preventative measures that could be used to protect Website data</a:t>
            </a:r>
            <a:r>
              <a:rPr lang="en-US" sz="1480" dirty="0" smtClean="0">
                <a:solidFill>
                  <a:srgbClr val="000000"/>
                </a:solidFill>
                <a:latin typeface="Arial" panose="020B0604020202020204" pitchFamily="34" charset="0"/>
                <a:cs typeface="Arial" panose="020B0604020202020204" pitchFamily="34" charset="0"/>
              </a:rPr>
              <a:t>.</a:t>
            </a:r>
            <a:endParaRPr lang="en-US" sz="1480" dirty="0">
              <a:solidFill>
                <a:srgbClr val="FF0000"/>
              </a:solidFill>
              <a:latin typeface="Arial" panose="020B0604020202020204" pitchFamily="34" charset="0"/>
              <a:cs typeface="Arial" panose="020B0604020202020204" pitchFamily="34" charset="0"/>
            </a:endParaRPr>
          </a:p>
        </p:txBody>
      </p:sp>
      <p:sp>
        <p:nvSpPr>
          <p:cNvPr id="10" name="TextBox 9">
            <a:hlinkClick r:id="rId3" action="ppaction://hlinkfile"/>
          </p:cNvPr>
          <p:cNvSpPr txBox="1"/>
          <p:nvPr/>
        </p:nvSpPr>
        <p:spPr>
          <a:xfrm>
            <a:off x="8388424" y="5889466"/>
            <a:ext cx="360040" cy="707886"/>
          </a:xfrm>
          <a:prstGeom prst="rect">
            <a:avLst/>
          </a:prstGeom>
          <a:noFill/>
        </p:spPr>
        <p:txBody>
          <a:bodyPr wrap="square" rtlCol="0">
            <a:spAutoFit/>
          </a:bodyPr>
          <a:lstStyle/>
          <a:p>
            <a:r>
              <a:rPr lang="en-US" sz="4000" b="1" dirty="0" smtClean="0">
                <a:solidFill>
                  <a:srgbClr val="FF0000"/>
                </a:solidFill>
              </a:rPr>
              <a:t>?</a:t>
            </a:r>
            <a:endParaRPr lang="en-GB" sz="1600" b="1" dirty="0">
              <a:solidFill>
                <a:srgbClr val="FF0000"/>
              </a:solidFill>
            </a:endParaRPr>
          </a:p>
        </p:txBody>
      </p:sp>
    </p:spTree>
    <p:extLst>
      <p:ext uri="{BB962C8B-B14F-4D97-AF65-F5344CB8AC3E}">
        <p14:creationId xmlns:p14="http://schemas.microsoft.com/office/powerpoint/2010/main" val="2112197663"/>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Technical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Diploma (720 GLH)</a:t>
            </a:r>
          </a:p>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20743677"/>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208 </a:t>
                      </a:r>
                      <a:r>
                        <a:rPr lang="en-GB" sz="2400" u="none" strike="noStrike" dirty="0">
                          <a:effectLst/>
                          <a:latin typeface="Arial" panose="020B0604020202020204" pitchFamily="34" charset="0"/>
                          <a:cs typeface="Arial" panose="020B0604020202020204" pitchFamily="34" charset="0"/>
                        </a:rPr>
                        <a:t>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204 - 207</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200 – 203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192 – 199</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184 – 191</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176 – 183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168 - 175</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a:effectLst/>
                          <a:latin typeface="Arial" panose="020B0604020202020204" pitchFamily="34" charset="0"/>
                          <a:cs typeface="Arial" panose="020B0604020202020204" pitchFamily="34" charset="0"/>
                        </a:rPr>
                        <a:t>Below </a:t>
                      </a:r>
                      <a:r>
                        <a:rPr lang="en-GB" sz="2400" u="none" strike="noStrike" dirty="0" smtClean="0">
                          <a:effectLst/>
                          <a:latin typeface="Arial" panose="020B0604020202020204" pitchFamily="34" charset="0"/>
                          <a:cs typeface="Arial" panose="020B0604020202020204" pitchFamily="34" charset="0"/>
                        </a:rPr>
                        <a:t>168</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8224655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0"/>
            <a:ext cx="7704856" cy="692696"/>
          </a:xfrm>
        </p:spPr>
        <p:txBody>
          <a:bodyPr>
            <a:noAutofit/>
          </a:bodyPr>
          <a:lstStyle/>
          <a:p>
            <a:r>
              <a:rPr lang="en-GB" sz="4000" dirty="0" smtClean="0"/>
              <a:t>Assessment Criteria</a:t>
            </a:r>
            <a:endParaRPr lang="en-GB" sz="3900" b="1" dirty="0" smtClean="0"/>
          </a:p>
        </p:txBody>
      </p:sp>
      <p:graphicFrame>
        <p:nvGraphicFramePr>
          <p:cNvPr id="3" name="Table 2"/>
          <p:cNvGraphicFramePr>
            <a:graphicFrameLocks noGrp="1"/>
          </p:cNvGraphicFramePr>
          <p:nvPr>
            <p:extLst>
              <p:ext uri="{D42A27DB-BD31-4B8C-83A1-F6EECF244321}">
                <p14:modId xmlns:p14="http://schemas.microsoft.com/office/powerpoint/2010/main" val="432503310"/>
              </p:ext>
            </p:extLst>
          </p:nvPr>
        </p:nvGraphicFramePr>
        <p:xfrm>
          <a:off x="251520" y="1052736"/>
          <a:ext cx="8580620" cy="5497068"/>
        </p:xfrm>
        <a:graphic>
          <a:graphicData uri="http://schemas.openxmlformats.org/drawingml/2006/table">
            <a:tbl>
              <a:tblPr firstRow="1" bandRow="1">
                <a:tableStyleId>{5C22544A-7EE6-4342-B048-85BDC9FD1C3A}</a:tableStyleId>
              </a:tblPr>
              <a:tblGrid>
                <a:gridCol w="1728192"/>
                <a:gridCol w="2160240"/>
                <a:gridCol w="2304256"/>
                <a:gridCol w="2387932"/>
              </a:tblGrid>
              <a:tr h="202312">
                <a:tc>
                  <a:txBody>
                    <a:bodyPr/>
                    <a:lstStyle/>
                    <a:p>
                      <a:pPr algn="ctr"/>
                      <a:r>
                        <a:rPr lang="en-US" sz="1220" dirty="0" smtClean="0">
                          <a:latin typeface="Arial" panose="020B0604020202020204" pitchFamily="34" charset="0"/>
                          <a:cs typeface="Arial" panose="020B0604020202020204" pitchFamily="34" charset="0"/>
                        </a:rPr>
                        <a:t>LO</a:t>
                      </a:r>
                      <a:endParaRPr lang="en-GB" sz="1220" dirty="0">
                        <a:latin typeface="Arial" panose="020B0604020202020204" pitchFamily="34" charset="0"/>
                        <a:cs typeface="Arial" panose="020B0604020202020204" pitchFamily="34" charset="0"/>
                      </a:endParaRPr>
                    </a:p>
                  </a:txBody>
                  <a:tcPr/>
                </a:tc>
                <a:tc>
                  <a:txBody>
                    <a:bodyPr/>
                    <a:lstStyle/>
                    <a:p>
                      <a:pPr algn="ctr"/>
                      <a:r>
                        <a:rPr lang="en-US" sz="1220" dirty="0" smtClean="0">
                          <a:latin typeface="Arial" panose="020B0604020202020204" pitchFamily="34" charset="0"/>
                          <a:cs typeface="Arial" panose="020B0604020202020204" pitchFamily="34" charset="0"/>
                        </a:rPr>
                        <a:t>Pass</a:t>
                      </a:r>
                      <a:endParaRPr lang="en-GB" sz="1220" dirty="0">
                        <a:latin typeface="Arial" panose="020B0604020202020204" pitchFamily="34" charset="0"/>
                        <a:cs typeface="Arial" panose="020B0604020202020204" pitchFamily="34" charset="0"/>
                      </a:endParaRPr>
                    </a:p>
                  </a:txBody>
                  <a:tcPr/>
                </a:tc>
                <a:tc>
                  <a:txBody>
                    <a:bodyPr/>
                    <a:lstStyle/>
                    <a:p>
                      <a:pPr algn="ctr"/>
                      <a:r>
                        <a:rPr lang="en-US" sz="1220" dirty="0" smtClean="0">
                          <a:latin typeface="Arial" panose="020B0604020202020204" pitchFamily="34" charset="0"/>
                          <a:cs typeface="Arial" panose="020B0604020202020204" pitchFamily="34" charset="0"/>
                        </a:rPr>
                        <a:t>Merit</a:t>
                      </a:r>
                      <a:endParaRPr lang="en-GB" sz="1220" dirty="0">
                        <a:latin typeface="Arial" panose="020B0604020202020204" pitchFamily="34" charset="0"/>
                        <a:cs typeface="Arial" panose="020B0604020202020204" pitchFamily="34" charset="0"/>
                      </a:endParaRPr>
                    </a:p>
                  </a:txBody>
                  <a:tcPr/>
                </a:tc>
                <a:tc>
                  <a:txBody>
                    <a:bodyPr/>
                    <a:lstStyle/>
                    <a:p>
                      <a:pPr algn="ctr"/>
                      <a:r>
                        <a:rPr lang="en-US" sz="1220" dirty="0" smtClean="0">
                          <a:latin typeface="Arial" panose="020B0604020202020204" pitchFamily="34" charset="0"/>
                          <a:cs typeface="Arial" panose="020B0604020202020204" pitchFamily="34" charset="0"/>
                        </a:rPr>
                        <a:t>Distinction</a:t>
                      </a:r>
                      <a:endParaRPr lang="en-GB" sz="1220" dirty="0">
                        <a:latin typeface="Arial" panose="020B0604020202020204" pitchFamily="34" charset="0"/>
                        <a:cs typeface="Arial" panose="020B0604020202020204" pitchFamily="34" charset="0"/>
                      </a:endParaRPr>
                    </a:p>
                  </a:txBody>
                  <a:tcPr/>
                </a:tc>
              </a:tr>
              <a:tr h="259229">
                <a:tc>
                  <a:txBody>
                    <a:bodyPr/>
                    <a:lstStyle/>
                    <a:p>
                      <a:endParaRPr lang="en-GB" sz="1220" dirty="0">
                        <a:latin typeface="Arial" panose="020B0604020202020204" pitchFamily="34" charset="0"/>
                        <a:cs typeface="Arial" panose="020B0604020202020204" pitchFamily="34" charset="0"/>
                      </a:endParaRPr>
                    </a:p>
                  </a:txBody>
                  <a:tcPr/>
                </a:tc>
                <a:tc>
                  <a:txBody>
                    <a:bodyPr/>
                    <a:lstStyle/>
                    <a:p>
                      <a:r>
                        <a:rPr lang="en-US" sz="1220" dirty="0" smtClean="0">
                          <a:latin typeface="Arial" panose="020B0604020202020204" pitchFamily="34" charset="0"/>
                          <a:cs typeface="Arial" panose="020B0604020202020204" pitchFamily="34" charset="0"/>
                        </a:rPr>
                        <a:t>The assessment criteria are the Pass requirements for this unit.</a:t>
                      </a:r>
                      <a:endParaRPr lang="en-GB" sz="1220" dirty="0">
                        <a:latin typeface="Arial" panose="020B0604020202020204" pitchFamily="34" charset="0"/>
                        <a:cs typeface="Arial" panose="020B0604020202020204" pitchFamily="34" charset="0"/>
                      </a:endParaRPr>
                    </a:p>
                  </a:txBody>
                  <a:tcPr/>
                </a:tc>
                <a:tc>
                  <a:txBody>
                    <a:bodyPr/>
                    <a:lstStyle/>
                    <a:p>
                      <a:r>
                        <a:rPr lang="en-US" sz="1220" dirty="0" smtClean="0">
                          <a:latin typeface="Arial" panose="020B0604020202020204" pitchFamily="34" charset="0"/>
                          <a:cs typeface="Arial" panose="020B0604020202020204" pitchFamily="34" charset="0"/>
                        </a:rPr>
                        <a:t>To achieve a Merit the evidence must show that, in addition to the pass criteria, the candidate is able to:</a:t>
                      </a:r>
                      <a:endParaRPr lang="en-GB" sz="1220" dirty="0">
                        <a:latin typeface="Arial" panose="020B0604020202020204" pitchFamily="34" charset="0"/>
                        <a:cs typeface="Arial" panose="020B0604020202020204" pitchFamily="34" charset="0"/>
                      </a:endParaRPr>
                    </a:p>
                  </a:txBody>
                  <a:tcPr/>
                </a:tc>
                <a:tc>
                  <a:txBody>
                    <a:bodyPr/>
                    <a:lstStyle/>
                    <a:p>
                      <a:r>
                        <a:rPr lang="en-US" sz="1220" dirty="0" smtClean="0">
                          <a:latin typeface="Arial" panose="020B0604020202020204" pitchFamily="34" charset="0"/>
                          <a:cs typeface="Arial" panose="020B0604020202020204" pitchFamily="34" charset="0"/>
                        </a:rPr>
                        <a:t>To achieve a Distinction the evidence must show that, in addition to the pass and merit criteria, the candidate is able to:</a:t>
                      </a:r>
                      <a:endParaRPr lang="en-GB" sz="1220" dirty="0">
                        <a:latin typeface="Arial" panose="020B0604020202020204" pitchFamily="34" charset="0"/>
                        <a:cs typeface="Arial" panose="020B0604020202020204" pitchFamily="34" charset="0"/>
                      </a:endParaRPr>
                    </a:p>
                  </a:txBody>
                  <a:tcPr/>
                </a:tc>
              </a:tr>
              <a:tr h="25922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20" b="1" dirty="0" smtClean="0">
                          <a:latin typeface="Arial" panose="020B0604020202020204" pitchFamily="34" charset="0"/>
                          <a:cs typeface="Arial" panose="020B0604020202020204" pitchFamily="34" charset="0"/>
                        </a:rPr>
                        <a:t>LO1 -</a:t>
                      </a:r>
                      <a:r>
                        <a:rPr lang="en-US" sz="1220" dirty="0" smtClean="0">
                          <a:latin typeface="Arial" panose="020B0604020202020204" pitchFamily="34" charset="0"/>
                          <a:cs typeface="Arial" panose="020B0604020202020204" pitchFamily="34" charset="0"/>
                        </a:rPr>
                        <a:t> Understand the fundamentals of web design</a:t>
                      </a:r>
                      <a:endParaRPr lang="en-GB" sz="1220" dirty="0" smtClean="0">
                        <a:latin typeface="Arial" panose="020B0604020202020204" pitchFamily="34" charset="0"/>
                        <a:cs typeface="Arial" panose="020B0604020202020204" pitchFamily="34" charset="0"/>
                      </a:endParaRPr>
                    </a:p>
                  </a:txBody>
                  <a:tcPr>
                    <a:solidFill>
                      <a:srgbClr val="FFC000"/>
                    </a:solidFill>
                  </a:tcPr>
                </a:tc>
                <a:tc>
                  <a:txBody>
                    <a:bodyPr/>
                    <a:lstStyle/>
                    <a:p>
                      <a:r>
                        <a:rPr lang="en-US" sz="1220" b="1" dirty="0" smtClean="0">
                          <a:latin typeface="Arial" panose="020B0604020202020204" pitchFamily="34" charset="0"/>
                          <a:cs typeface="Arial" panose="020B0604020202020204" pitchFamily="34" charset="0"/>
                        </a:rPr>
                        <a:t>P1 -</a:t>
                      </a:r>
                      <a:r>
                        <a:rPr lang="en-US" sz="1220" dirty="0" smtClean="0">
                          <a:latin typeface="Arial" panose="020B0604020202020204" pitchFamily="34" charset="0"/>
                          <a:cs typeface="Arial" panose="020B0604020202020204" pitchFamily="34" charset="0"/>
                        </a:rPr>
                        <a:t> Describe the key components of website construction</a:t>
                      </a:r>
                      <a:endParaRPr lang="en-GB" sz="1220" dirty="0">
                        <a:latin typeface="Arial" panose="020B0604020202020204" pitchFamily="34" charset="0"/>
                        <a:cs typeface="Arial" panose="020B0604020202020204" pitchFamily="34" charset="0"/>
                      </a:endParaRPr>
                    </a:p>
                  </a:txBody>
                  <a:tcPr>
                    <a:solidFill>
                      <a:srgbClr val="FFC000"/>
                    </a:solidFill>
                  </a:tcPr>
                </a:tc>
                <a:tc>
                  <a:txBody>
                    <a:bodyPr/>
                    <a:lstStyle/>
                    <a:p>
                      <a:r>
                        <a:rPr lang="en-US" sz="1220" b="1" dirty="0" smtClean="0">
                          <a:latin typeface="Arial" panose="020B0604020202020204" pitchFamily="34" charset="0"/>
                          <a:cs typeface="Arial" panose="020B0604020202020204" pitchFamily="34" charset="0"/>
                        </a:rPr>
                        <a:t>M1</a:t>
                      </a:r>
                      <a:r>
                        <a:rPr lang="en-US" sz="1220" b="1" baseline="0" dirty="0" smtClean="0">
                          <a:latin typeface="Arial" panose="020B0604020202020204" pitchFamily="34" charset="0"/>
                          <a:cs typeface="Arial" panose="020B0604020202020204" pitchFamily="34" charset="0"/>
                        </a:rPr>
                        <a:t> - </a:t>
                      </a:r>
                      <a:r>
                        <a:rPr lang="en-US" sz="1220" dirty="0" smtClean="0">
                          <a:latin typeface="Arial" panose="020B0604020202020204" pitchFamily="34" charset="0"/>
                          <a:cs typeface="Arial" panose="020B0604020202020204" pitchFamily="34" charset="0"/>
                        </a:rPr>
                        <a:t>Explain the security risks that must be considered when creating a website</a:t>
                      </a:r>
                      <a:endParaRPr lang="en-GB" sz="1220" dirty="0">
                        <a:latin typeface="Arial" panose="020B0604020202020204" pitchFamily="34" charset="0"/>
                        <a:cs typeface="Arial" panose="020B0604020202020204" pitchFamily="34" charset="0"/>
                      </a:endParaRPr>
                    </a:p>
                  </a:txBody>
                  <a:tcPr>
                    <a:solidFill>
                      <a:srgbClr val="FFC000"/>
                    </a:solidFill>
                  </a:tcPr>
                </a:tc>
                <a:tc>
                  <a:txBody>
                    <a:bodyPr/>
                    <a:lstStyle/>
                    <a:p>
                      <a:endParaRPr lang="en-GB" sz="1220" dirty="0">
                        <a:latin typeface="Arial" panose="020B0604020202020204" pitchFamily="34" charset="0"/>
                        <a:cs typeface="Arial" panose="020B0604020202020204" pitchFamily="34" charset="0"/>
                      </a:endParaRPr>
                    </a:p>
                  </a:txBody>
                  <a:tcPr>
                    <a:solidFill>
                      <a:srgbClr val="FFC000"/>
                    </a:solidFill>
                  </a:tcPr>
                </a:tc>
              </a:tr>
              <a:tr h="580644">
                <a:tc rowSpan="2">
                  <a:txBody>
                    <a:bodyPr/>
                    <a:lstStyle/>
                    <a:p>
                      <a:r>
                        <a:rPr lang="en-US" sz="1220" b="1" dirty="0" smtClean="0">
                          <a:latin typeface="Arial" panose="020B0604020202020204" pitchFamily="34" charset="0"/>
                          <a:cs typeface="Arial" panose="020B0604020202020204" pitchFamily="34" charset="0"/>
                        </a:rPr>
                        <a:t>LO2 -</a:t>
                      </a:r>
                      <a:r>
                        <a:rPr lang="en-US" sz="1220" dirty="0" smtClean="0">
                          <a:latin typeface="Arial" panose="020B0604020202020204" pitchFamily="34" charset="0"/>
                          <a:cs typeface="Arial" panose="020B0604020202020204" pitchFamily="34" charset="0"/>
                        </a:rPr>
                        <a:t> Be able to plan the development of an interactive website for an identified client</a:t>
                      </a:r>
                      <a:endParaRPr lang="en-GB" sz="1220" dirty="0">
                        <a:latin typeface="Arial" panose="020B0604020202020204" pitchFamily="34" charset="0"/>
                        <a:cs typeface="Arial" panose="020B0604020202020204" pitchFamily="34" charset="0"/>
                      </a:endParaRPr>
                    </a:p>
                  </a:txBody>
                  <a:tcPr/>
                </a:tc>
                <a:tc>
                  <a:txBody>
                    <a:bodyPr/>
                    <a:lstStyle/>
                    <a:p>
                      <a:r>
                        <a:rPr lang="en-US" sz="1220" b="1" dirty="0" smtClean="0">
                          <a:latin typeface="Arial" panose="020B0604020202020204" pitchFamily="34" charset="0"/>
                          <a:cs typeface="Arial" panose="020B0604020202020204" pitchFamily="34" charset="0"/>
                        </a:rPr>
                        <a:t>P2</a:t>
                      </a:r>
                      <a:r>
                        <a:rPr lang="en-US" sz="1220" b="1" baseline="0" dirty="0" smtClean="0">
                          <a:latin typeface="Arial" panose="020B0604020202020204" pitchFamily="34" charset="0"/>
                          <a:cs typeface="Arial" panose="020B0604020202020204" pitchFamily="34" charset="0"/>
                        </a:rPr>
                        <a:t> - </a:t>
                      </a:r>
                      <a:r>
                        <a:rPr lang="en-US" sz="1220" dirty="0" smtClean="0">
                          <a:latin typeface="Arial" panose="020B0604020202020204" pitchFamily="34" charset="0"/>
                          <a:cs typeface="Arial" panose="020B0604020202020204" pitchFamily="34" charset="0"/>
                        </a:rPr>
                        <a:t>Determine a client’s requirements for a website</a:t>
                      </a:r>
                    </a:p>
                  </a:txBody>
                  <a:tcPr/>
                </a:tc>
                <a:tc>
                  <a:txBody>
                    <a:bodyPr/>
                    <a:lstStyle/>
                    <a:p>
                      <a:endParaRPr lang="en-GB" sz="1220" dirty="0">
                        <a:latin typeface="Arial" panose="020B0604020202020204" pitchFamily="34" charset="0"/>
                        <a:cs typeface="Arial" panose="020B0604020202020204" pitchFamily="34" charset="0"/>
                      </a:endParaRPr>
                    </a:p>
                  </a:txBody>
                  <a:tcPr/>
                </a:tc>
                <a:tc>
                  <a:txBody>
                    <a:bodyPr/>
                    <a:lstStyle/>
                    <a:p>
                      <a:endParaRPr lang="en-GB" sz="1220" dirty="0">
                        <a:latin typeface="Arial" panose="020B0604020202020204" pitchFamily="34" charset="0"/>
                        <a:cs typeface="Arial" panose="020B0604020202020204" pitchFamily="34" charset="0"/>
                      </a:endParaRPr>
                    </a:p>
                  </a:txBody>
                  <a:tcPr/>
                </a:tc>
              </a:tr>
              <a:tr h="818340">
                <a:tc vMerge="1">
                  <a:txBody>
                    <a:bodyPr/>
                    <a:lstStyle/>
                    <a:p>
                      <a:endParaRPr lang="en-GB"/>
                    </a:p>
                  </a:txBody>
                  <a:tcPr/>
                </a:tc>
                <a:tc>
                  <a:txBody>
                    <a:bodyPr/>
                    <a:lstStyle/>
                    <a:p>
                      <a:r>
                        <a:rPr lang="en-US" sz="1220" b="1" dirty="0" smtClean="0">
                          <a:latin typeface="Arial" panose="020B0604020202020204" pitchFamily="34" charset="0"/>
                          <a:cs typeface="Arial" panose="020B0604020202020204" pitchFamily="34" charset="0"/>
                        </a:rPr>
                        <a:t>P3</a:t>
                      </a:r>
                      <a:r>
                        <a:rPr lang="en-US" sz="1220" b="1" baseline="0" dirty="0" smtClean="0">
                          <a:latin typeface="Arial" panose="020B0604020202020204" pitchFamily="34" charset="0"/>
                          <a:cs typeface="Arial" panose="020B0604020202020204" pitchFamily="34" charset="0"/>
                        </a:rPr>
                        <a:t> - </a:t>
                      </a:r>
                      <a:r>
                        <a:rPr lang="en-US" sz="1220" dirty="0" smtClean="0">
                          <a:latin typeface="Arial" panose="020B0604020202020204" pitchFamily="34" charset="0"/>
                          <a:cs typeface="Arial" panose="020B0604020202020204" pitchFamily="34" charset="0"/>
                        </a:rPr>
                        <a:t>Produce a plan for the website that meets the client’s requirements</a:t>
                      </a:r>
                    </a:p>
                  </a:txBody>
                  <a:tcPr/>
                </a:tc>
                <a:tc>
                  <a:txBody>
                    <a:bodyPr/>
                    <a:lstStyle/>
                    <a:p>
                      <a:endParaRPr lang="en-GB" sz="1220" dirty="0">
                        <a:latin typeface="Arial" panose="020B0604020202020204" pitchFamily="34" charset="0"/>
                        <a:cs typeface="Arial" panose="020B0604020202020204" pitchFamily="34" charset="0"/>
                      </a:endParaRPr>
                    </a:p>
                  </a:txBody>
                  <a:tcPr/>
                </a:tc>
                <a:tc>
                  <a:txBody>
                    <a:bodyPr/>
                    <a:lstStyle/>
                    <a:p>
                      <a:r>
                        <a:rPr lang="en-US" sz="1220" b="1" dirty="0" smtClean="0">
                          <a:latin typeface="Arial" panose="020B0604020202020204" pitchFamily="34" charset="0"/>
                          <a:cs typeface="Arial" panose="020B0604020202020204" pitchFamily="34" charset="0"/>
                        </a:rPr>
                        <a:t>D1</a:t>
                      </a:r>
                      <a:r>
                        <a:rPr lang="en-US" sz="1220" b="1" baseline="0" dirty="0" smtClean="0">
                          <a:latin typeface="Arial" panose="020B0604020202020204" pitchFamily="34" charset="0"/>
                          <a:cs typeface="Arial" panose="020B0604020202020204" pitchFamily="34" charset="0"/>
                        </a:rPr>
                        <a:t> - </a:t>
                      </a:r>
                      <a:r>
                        <a:rPr lang="en-US" sz="1220" dirty="0" smtClean="0">
                          <a:latin typeface="Arial" panose="020B0604020202020204" pitchFamily="34" charset="0"/>
                          <a:cs typeface="Arial" panose="020B0604020202020204" pitchFamily="34" charset="0"/>
                        </a:rPr>
                        <a:t>Justify the use of components in the website design that meets the client’s requirements</a:t>
                      </a:r>
                      <a:endParaRPr lang="en-GB" sz="1220" dirty="0">
                        <a:latin typeface="Arial" panose="020B0604020202020204" pitchFamily="34" charset="0"/>
                        <a:cs typeface="Arial" panose="020B0604020202020204" pitchFamily="34" charset="0"/>
                      </a:endParaRPr>
                    </a:p>
                  </a:txBody>
                  <a:tcPr/>
                </a:tc>
              </a:tr>
              <a:tr h="402336">
                <a:tc rowSpan="2">
                  <a:txBody>
                    <a:bodyPr/>
                    <a:lstStyle/>
                    <a:p>
                      <a:r>
                        <a:rPr lang="en-US" sz="1220" b="1" dirty="0" smtClean="0">
                          <a:latin typeface="Arial" panose="020B0604020202020204" pitchFamily="34" charset="0"/>
                          <a:cs typeface="Arial" panose="020B0604020202020204" pitchFamily="34" charset="0"/>
                        </a:rPr>
                        <a:t>LO3 -</a:t>
                      </a:r>
                      <a:r>
                        <a:rPr lang="en-US" sz="1220" dirty="0" smtClean="0">
                          <a:latin typeface="Arial" panose="020B0604020202020204" pitchFamily="34" charset="0"/>
                          <a:cs typeface="Arial" panose="020B0604020202020204" pitchFamily="34" charset="0"/>
                        </a:rPr>
                        <a:t> Be able to create prototype websites for an identified client</a:t>
                      </a:r>
                      <a:endParaRPr lang="en-GB" sz="1220" dirty="0">
                        <a:latin typeface="Arial" panose="020B0604020202020204" pitchFamily="34" charset="0"/>
                        <a:cs typeface="Arial" panose="020B0604020202020204" pitchFamily="34" charset="0"/>
                      </a:endParaRPr>
                    </a:p>
                  </a:txBody>
                  <a:tcPr/>
                </a:tc>
                <a:tc>
                  <a:txBody>
                    <a:bodyPr/>
                    <a:lstStyle/>
                    <a:p>
                      <a:r>
                        <a:rPr lang="en-US" sz="1220" b="1" dirty="0" smtClean="0">
                          <a:latin typeface="Arial" panose="020B0604020202020204" pitchFamily="34" charset="0"/>
                          <a:cs typeface="Arial" panose="020B0604020202020204" pitchFamily="34" charset="0"/>
                        </a:rPr>
                        <a:t>P4</a:t>
                      </a:r>
                      <a:r>
                        <a:rPr lang="en-US" sz="1220" b="1" baseline="0" dirty="0" smtClean="0">
                          <a:latin typeface="Arial" panose="020B0604020202020204" pitchFamily="34" charset="0"/>
                          <a:cs typeface="Arial" panose="020B0604020202020204" pitchFamily="34" charset="0"/>
                        </a:rPr>
                        <a:t> - </a:t>
                      </a:r>
                      <a:r>
                        <a:rPr lang="en-US" sz="1220" dirty="0" smtClean="0">
                          <a:latin typeface="Arial" panose="020B0604020202020204" pitchFamily="34" charset="0"/>
                          <a:cs typeface="Arial" panose="020B0604020202020204" pitchFamily="34" charset="0"/>
                        </a:rPr>
                        <a:t>Create a prototype of the website for the client</a:t>
                      </a:r>
                      <a:endParaRPr lang="en-GB" sz="1220" dirty="0">
                        <a:latin typeface="Arial" panose="020B0604020202020204" pitchFamily="34" charset="0"/>
                        <a:cs typeface="Arial" panose="020B0604020202020204" pitchFamily="34" charset="0"/>
                      </a:endParaRPr>
                    </a:p>
                  </a:txBody>
                  <a:tcPr/>
                </a:tc>
                <a:tc>
                  <a:txBody>
                    <a:bodyPr/>
                    <a:lstStyle/>
                    <a:p>
                      <a:r>
                        <a:rPr lang="en-US" sz="1220" b="1" dirty="0" smtClean="0">
                          <a:latin typeface="Arial" panose="020B0604020202020204" pitchFamily="34" charset="0"/>
                          <a:cs typeface="Arial" panose="020B0604020202020204" pitchFamily="34" charset="0"/>
                        </a:rPr>
                        <a:t>M2 - </a:t>
                      </a:r>
                      <a:r>
                        <a:rPr lang="en-US" sz="1220" dirty="0" smtClean="0">
                          <a:latin typeface="Arial" panose="020B0604020202020204" pitchFamily="34" charset="0"/>
                          <a:cs typeface="Arial" panose="020B0604020202020204" pitchFamily="34" charset="0"/>
                        </a:rPr>
                        <a:t>Add interactive components to the prototype based upon the client’s requirements</a:t>
                      </a:r>
                      <a:endParaRPr lang="en-GB" sz="1220" dirty="0">
                        <a:latin typeface="Arial" panose="020B0604020202020204" pitchFamily="34" charset="0"/>
                        <a:cs typeface="Arial" panose="020B0604020202020204" pitchFamily="34" charset="0"/>
                      </a:endParaRPr>
                    </a:p>
                  </a:txBody>
                  <a:tcPr/>
                </a:tc>
                <a:tc>
                  <a:txBody>
                    <a:bodyPr/>
                    <a:lstStyle/>
                    <a:p>
                      <a:endParaRPr lang="en-GB" sz="1220" dirty="0">
                        <a:latin typeface="Arial" panose="020B0604020202020204" pitchFamily="34" charset="0"/>
                        <a:cs typeface="Arial" panose="020B0604020202020204" pitchFamily="34" charset="0"/>
                      </a:endParaRPr>
                    </a:p>
                  </a:txBody>
                  <a:tcPr/>
                </a:tc>
              </a:tr>
              <a:tr h="402336">
                <a:tc vMerge="1">
                  <a:txBody>
                    <a:bodyPr/>
                    <a:lstStyle/>
                    <a:p>
                      <a:endParaRPr lang="en-GB"/>
                    </a:p>
                  </a:txBody>
                  <a:tcPr/>
                </a:tc>
                <a:tc>
                  <a:txBody>
                    <a:bodyPr/>
                    <a:lstStyle/>
                    <a:p>
                      <a:r>
                        <a:rPr lang="en-US" sz="1220" b="1" dirty="0" smtClean="0">
                          <a:latin typeface="Arial" panose="020B0604020202020204" pitchFamily="34" charset="0"/>
                          <a:cs typeface="Arial" panose="020B0604020202020204" pitchFamily="34" charset="0"/>
                        </a:rPr>
                        <a:t>P5</a:t>
                      </a:r>
                      <a:r>
                        <a:rPr lang="en-US" sz="1220" b="1" baseline="0" dirty="0" smtClean="0">
                          <a:latin typeface="Arial" panose="020B0604020202020204" pitchFamily="34" charset="0"/>
                          <a:cs typeface="Arial" panose="020B0604020202020204" pitchFamily="34" charset="0"/>
                        </a:rPr>
                        <a:t> - </a:t>
                      </a:r>
                      <a:r>
                        <a:rPr lang="en-US" sz="1220" dirty="0" smtClean="0">
                          <a:latin typeface="Arial" panose="020B0604020202020204" pitchFamily="34" charset="0"/>
                          <a:cs typeface="Arial" panose="020B0604020202020204" pitchFamily="34" charset="0"/>
                        </a:rPr>
                        <a:t>Conduct testing of the prototype</a:t>
                      </a:r>
                      <a:endParaRPr lang="en-GB" sz="1220" dirty="0">
                        <a:latin typeface="Arial" panose="020B0604020202020204" pitchFamily="34" charset="0"/>
                        <a:cs typeface="Arial" panose="020B0604020202020204" pitchFamily="34" charset="0"/>
                      </a:endParaRPr>
                    </a:p>
                  </a:txBody>
                  <a:tcPr/>
                </a:tc>
                <a:tc>
                  <a:txBody>
                    <a:bodyPr/>
                    <a:lstStyle/>
                    <a:p>
                      <a:endParaRPr lang="en-GB" sz="1220" dirty="0">
                        <a:latin typeface="Arial" panose="020B0604020202020204" pitchFamily="34" charset="0"/>
                        <a:cs typeface="Arial" panose="020B0604020202020204" pitchFamily="34" charset="0"/>
                      </a:endParaRPr>
                    </a:p>
                  </a:txBody>
                  <a:tcPr/>
                </a:tc>
                <a:tc>
                  <a:txBody>
                    <a:bodyPr/>
                    <a:lstStyle/>
                    <a:p>
                      <a:r>
                        <a:rPr lang="en-US" sz="1220" b="1" dirty="0" smtClean="0">
                          <a:latin typeface="Arial" panose="020B0604020202020204" pitchFamily="34" charset="0"/>
                          <a:cs typeface="Arial" panose="020B0604020202020204" pitchFamily="34" charset="0"/>
                        </a:rPr>
                        <a:t>D2</a:t>
                      </a:r>
                      <a:r>
                        <a:rPr lang="en-US" sz="1220" b="1" baseline="0" dirty="0" smtClean="0">
                          <a:latin typeface="Arial" panose="020B0604020202020204" pitchFamily="34" charset="0"/>
                          <a:cs typeface="Arial" panose="020B0604020202020204" pitchFamily="34" charset="0"/>
                        </a:rPr>
                        <a:t> - </a:t>
                      </a:r>
                      <a:r>
                        <a:rPr lang="en-US" sz="1220" dirty="0" smtClean="0">
                          <a:latin typeface="Arial" panose="020B0604020202020204" pitchFamily="34" charset="0"/>
                          <a:cs typeface="Arial" panose="020B0604020202020204" pitchFamily="34" charset="0"/>
                        </a:rPr>
                        <a:t>Evaluate the prototype against the client’s requirements</a:t>
                      </a:r>
                      <a:endParaRPr lang="en-GB" sz="1220" dirty="0">
                        <a:latin typeface="Arial" panose="020B0604020202020204" pitchFamily="34" charset="0"/>
                        <a:cs typeface="Arial" panose="020B0604020202020204" pitchFamily="34" charset="0"/>
                      </a:endParaRPr>
                    </a:p>
                  </a:txBody>
                  <a:tcPr/>
                </a:tc>
              </a:tr>
              <a:tr h="314766">
                <a:tc>
                  <a:txBody>
                    <a:bodyPr/>
                    <a:lstStyle/>
                    <a:p>
                      <a:r>
                        <a:rPr lang="en-US" sz="1220" b="1" dirty="0" smtClean="0">
                          <a:latin typeface="Arial" panose="020B0604020202020204" pitchFamily="34" charset="0"/>
                          <a:cs typeface="Arial" panose="020B0604020202020204" pitchFamily="34" charset="0"/>
                        </a:rPr>
                        <a:t>LO4 -</a:t>
                      </a:r>
                      <a:r>
                        <a:rPr lang="en-US" sz="1220" dirty="0" smtClean="0">
                          <a:latin typeface="Arial" panose="020B0604020202020204" pitchFamily="34" charset="0"/>
                          <a:cs typeface="Arial" panose="020B0604020202020204" pitchFamily="34" charset="0"/>
                        </a:rPr>
                        <a:t> Be able to present the interactive website concept to an identified client</a:t>
                      </a:r>
                      <a:endParaRPr lang="en-GB" sz="1220" dirty="0">
                        <a:latin typeface="Arial" panose="020B0604020202020204" pitchFamily="34" charset="0"/>
                        <a:cs typeface="Arial" panose="020B0604020202020204" pitchFamily="34" charset="0"/>
                      </a:endParaRPr>
                    </a:p>
                  </a:txBody>
                  <a:tcPr/>
                </a:tc>
                <a:tc>
                  <a:txBody>
                    <a:bodyPr/>
                    <a:lstStyle/>
                    <a:p>
                      <a:r>
                        <a:rPr lang="en-US" sz="1220" b="1" dirty="0" smtClean="0">
                          <a:latin typeface="Arial" panose="020B0604020202020204" pitchFamily="34" charset="0"/>
                          <a:cs typeface="Arial" panose="020B0604020202020204" pitchFamily="34" charset="0"/>
                        </a:rPr>
                        <a:t>P6</a:t>
                      </a:r>
                      <a:r>
                        <a:rPr lang="en-US" sz="1220" b="1" baseline="0" dirty="0" smtClean="0">
                          <a:latin typeface="Arial" panose="020B0604020202020204" pitchFamily="34" charset="0"/>
                          <a:cs typeface="Arial" panose="020B0604020202020204" pitchFamily="34" charset="0"/>
                        </a:rPr>
                        <a:t> - </a:t>
                      </a:r>
                      <a:r>
                        <a:rPr lang="en-US" sz="1220" dirty="0" smtClean="0">
                          <a:latin typeface="Arial" panose="020B0604020202020204" pitchFamily="34" charset="0"/>
                          <a:cs typeface="Arial" panose="020B0604020202020204" pitchFamily="34" charset="0"/>
                        </a:rPr>
                        <a:t>Create a presentation to demonstrate the prototype website to the client</a:t>
                      </a:r>
                      <a:endParaRPr lang="en-GB" sz="1220" dirty="0">
                        <a:latin typeface="Arial" panose="020B0604020202020204" pitchFamily="34" charset="0"/>
                        <a:cs typeface="Arial" panose="020B0604020202020204" pitchFamily="34" charset="0"/>
                      </a:endParaRPr>
                    </a:p>
                  </a:txBody>
                  <a:tcPr/>
                </a:tc>
                <a:tc>
                  <a:txBody>
                    <a:bodyPr/>
                    <a:lstStyle/>
                    <a:p>
                      <a:r>
                        <a:rPr lang="en-US" sz="1220" b="1" dirty="0" smtClean="0">
                          <a:latin typeface="Arial" panose="020B0604020202020204" pitchFamily="34" charset="0"/>
                          <a:cs typeface="Arial" panose="020B0604020202020204" pitchFamily="34" charset="0"/>
                        </a:rPr>
                        <a:t>M3</a:t>
                      </a:r>
                      <a:r>
                        <a:rPr lang="en-US" sz="1220" b="1" baseline="0" dirty="0" smtClean="0">
                          <a:latin typeface="Arial" panose="020B0604020202020204" pitchFamily="34" charset="0"/>
                          <a:cs typeface="Arial" panose="020B0604020202020204" pitchFamily="34" charset="0"/>
                        </a:rPr>
                        <a:t> - </a:t>
                      </a:r>
                      <a:r>
                        <a:rPr lang="en-US" sz="1220" dirty="0" smtClean="0">
                          <a:latin typeface="Arial" panose="020B0604020202020204" pitchFamily="34" charset="0"/>
                          <a:cs typeface="Arial" panose="020B0604020202020204" pitchFamily="34" charset="0"/>
                        </a:rPr>
                        <a:t>Communicate future website security and maintenance considerations to client</a:t>
                      </a:r>
                      <a:endParaRPr lang="en-GB" sz="1220" dirty="0">
                        <a:latin typeface="Arial" panose="020B0604020202020204" pitchFamily="34" charset="0"/>
                        <a:cs typeface="Arial" panose="020B0604020202020204" pitchFamily="34" charset="0"/>
                      </a:endParaRPr>
                    </a:p>
                  </a:txBody>
                  <a:tcPr/>
                </a:tc>
                <a:tc>
                  <a:txBody>
                    <a:bodyPr/>
                    <a:lstStyle/>
                    <a:p>
                      <a:endParaRPr lang="en-GB" sz="122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595170532"/>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345500478"/>
              </p:ext>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715411"/>
          </a:xfrm>
          <a:prstGeom prst="rect">
            <a:avLst/>
          </a:prstGeom>
        </p:spPr>
        <p:txBody>
          <a:bodyPr wrap="square">
            <a:spAutoFit/>
          </a:bodyPr>
          <a:lstStyle/>
          <a:p>
            <a:r>
              <a:rPr lang="en-US" sz="1740" b="1" dirty="0"/>
              <a:t>LO1 Understand the fundamentals of web design</a:t>
            </a:r>
          </a:p>
          <a:p>
            <a:r>
              <a:rPr lang="en-US" sz="1740" dirty="0"/>
              <a:t>This learning outcome is about the learners exploring the structure of a website and how components are combined to produce the finished product. It is important that the learners look at examples of websites to analyse how these are used effectively.</a:t>
            </a:r>
          </a:p>
          <a:p>
            <a:r>
              <a:rPr lang="en-US" sz="1740" b="1" dirty="0" smtClean="0"/>
              <a:t>P1 -</a:t>
            </a:r>
            <a:r>
              <a:rPr lang="en-US" sz="1740" dirty="0" smtClean="0"/>
              <a:t> </a:t>
            </a:r>
            <a:r>
              <a:rPr lang="en-US" sz="1740" dirty="0"/>
              <a:t>The learners must describe the key components that make up website construction. Their descriptions must include web page and website structure, content and methods of user interaction including responsive design for a range of devices and browsers. Evidence can be in the form of a written report, presentation with detailed speaker notes, a video of presenting the information to an audience, or an information guide about designing a website.</a:t>
            </a:r>
          </a:p>
          <a:p>
            <a:r>
              <a:rPr lang="en-US" sz="1740" b="1" dirty="0" smtClean="0"/>
              <a:t>M1 -</a:t>
            </a:r>
            <a:r>
              <a:rPr lang="en-US" sz="1740" dirty="0" smtClean="0"/>
              <a:t> </a:t>
            </a:r>
            <a:r>
              <a:rPr lang="en-US" sz="1740" dirty="0"/>
              <a:t>The learners must explain the security risks that must be considered when creating a website. They must identify threats to both accurate data storage and internal and external threats such as interception of a data transmission. Learners need to describe how prevention strategies can be integrated into a website design. This can build on the work in P1 with learners identifying components and website design elements that reduce security risks. The evidence can be in a written or verbal format e.g. a written report, presentation, audio or video recording of a presentation etc.</a:t>
            </a:r>
            <a:endParaRPr lang="en-GB" sz="174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4000" dirty="0" smtClean="0"/>
              <a:t>Assessment Criteria</a:t>
            </a:r>
            <a:endParaRPr lang="en-GB" sz="4000" dirty="0"/>
          </a:p>
        </p:txBody>
      </p:sp>
    </p:spTree>
    <p:extLst>
      <p:ext uri="{BB962C8B-B14F-4D97-AF65-F5344CB8AC3E}">
        <p14:creationId xmlns:p14="http://schemas.microsoft.com/office/powerpoint/2010/main" val="1566753756"/>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345500478"/>
              </p:ext>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930854"/>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420" dirty="0"/>
              <a:t>On a basic level, domain names are important because the Internet’s addressing scheme is not very effective without </a:t>
            </a:r>
            <a:r>
              <a:rPr lang="en-US" sz="1420" dirty="0" smtClean="0"/>
              <a:t>them. Each </a:t>
            </a:r>
            <a:r>
              <a:rPr lang="en-US" sz="1420" dirty="0"/>
              <a:t>computer on the Internet has an Internet protocol (IP) address: a unique string of four numbers separated by periods, such as </a:t>
            </a:r>
            <a:r>
              <a:rPr lang="en-US" sz="1420" dirty="0" smtClean="0"/>
              <a:t>165.166.0.2 but </a:t>
            </a:r>
            <a:r>
              <a:rPr lang="en-US" sz="1420" dirty="0"/>
              <a:t>remembering the IP addresses of all of your favorite Web sites would be nearly impossible, </a:t>
            </a:r>
            <a:r>
              <a:rPr lang="en-US" sz="1420" dirty="0" smtClean="0"/>
              <a:t>therefor the </a:t>
            </a:r>
            <a:r>
              <a:rPr lang="en-US" sz="1420" dirty="0"/>
              <a:t>domain name system </a:t>
            </a:r>
            <a:r>
              <a:rPr lang="en-US" sz="1420" dirty="0" smtClean="0"/>
              <a:t>was created to </a:t>
            </a:r>
            <a:r>
              <a:rPr lang="en-US" sz="1420" dirty="0"/>
              <a:t>assign a unique name to each numeric IP address</a:t>
            </a:r>
            <a:r>
              <a:rPr lang="en-US" sz="1420" dirty="0" smtClean="0"/>
              <a:t>.</a:t>
            </a:r>
            <a:endParaRPr lang="en-US" sz="1420" dirty="0"/>
          </a:p>
          <a:p>
            <a:pPr marL="346075" indent="-346075">
              <a:buClr>
                <a:srgbClr val="00B050"/>
              </a:buClr>
              <a:buFont typeface="Wingdings 3" panose="05040102010807070707" pitchFamily="18" charset="2"/>
              <a:buChar char=""/>
            </a:pPr>
            <a:r>
              <a:rPr lang="en-US" sz="1420" dirty="0"/>
              <a:t>But domain names are much more than just a technical shortcut. A short, memorable domain name can make the difference between creating a successful Web presence and getting lost in cyberspace</a:t>
            </a:r>
            <a:r>
              <a:rPr lang="en-US" sz="1420" dirty="0" smtClean="0"/>
              <a:t>.</a:t>
            </a:r>
          </a:p>
          <a:p>
            <a:pPr>
              <a:buClr>
                <a:srgbClr val="00B050"/>
              </a:buClr>
            </a:pPr>
            <a:r>
              <a:rPr lang="en-US" sz="1420" b="1" dirty="0" smtClean="0"/>
              <a:t>How they are made up:</a:t>
            </a:r>
          </a:p>
          <a:p>
            <a:pPr marL="346075" indent="-346075">
              <a:buClr>
                <a:srgbClr val="00B050"/>
              </a:buClr>
              <a:buFont typeface="Wingdings 3" panose="05040102010807070707" pitchFamily="18" charset="2"/>
              <a:buChar char=""/>
            </a:pPr>
            <a:r>
              <a:rPr lang="en-US" sz="1420" dirty="0" smtClean="0"/>
              <a:t>A domain is created using the following 6-step protocol:</a:t>
            </a:r>
          </a:p>
          <a:p>
            <a:pPr algn="ctr">
              <a:buClr>
                <a:srgbClr val="00B050"/>
              </a:buClr>
            </a:pPr>
            <a:r>
              <a:rPr lang="en-GB" sz="2500" b="1" dirty="0"/>
              <a:t>http://</a:t>
            </a:r>
            <a:r>
              <a:rPr lang="en-GB" sz="2500" b="1" dirty="0" smtClean="0"/>
              <a:t>www.enderoth.com/Ctech/index.htm</a:t>
            </a:r>
            <a:endParaRPr lang="en-GB" sz="2500" b="1" dirty="0"/>
          </a:p>
          <a:p>
            <a:pPr marL="346075" indent="-346075">
              <a:buClr>
                <a:srgbClr val="00B050"/>
              </a:buClr>
              <a:buFont typeface="+mj-lt"/>
              <a:buAutoNum type="arabicPeriod"/>
            </a:pPr>
            <a:endParaRPr lang="en-US" sz="1400" dirty="0" smtClean="0"/>
          </a:p>
          <a:p>
            <a:pPr>
              <a:buClr>
                <a:srgbClr val="00B050"/>
              </a:buClr>
            </a:pPr>
            <a:endParaRPr lang="en-US" sz="1400" dirty="0" smtClean="0"/>
          </a:p>
          <a:p>
            <a:pPr marL="346075" indent="-346075">
              <a:buClr>
                <a:srgbClr val="00B050"/>
              </a:buClr>
              <a:buFont typeface="+mj-lt"/>
              <a:buAutoNum type="arabicPeriod"/>
            </a:pPr>
            <a:r>
              <a:rPr lang="en-US" sz="1420" b="1" dirty="0" smtClean="0"/>
              <a:t>Part </a:t>
            </a:r>
            <a:r>
              <a:rPr lang="en-US" sz="1420" b="1" dirty="0"/>
              <a:t>1</a:t>
            </a:r>
            <a:r>
              <a:rPr lang="en-US" sz="1420" dirty="0"/>
              <a:t> - Transfer Protocol</a:t>
            </a:r>
          </a:p>
          <a:p>
            <a:pPr marL="803275" lvl="1" indent="-346075">
              <a:buClr>
                <a:srgbClr val="00B050"/>
              </a:buClr>
              <a:buFont typeface="+mj-lt"/>
              <a:buAutoNum type="arabicPeriod"/>
            </a:pPr>
            <a:r>
              <a:rPr lang="en-US" sz="1420" dirty="0"/>
              <a:t>http:// – Hypertext Transfer Protocol</a:t>
            </a:r>
          </a:p>
          <a:p>
            <a:pPr marL="803275" lvl="1" indent="-346075">
              <a:buClr>
                <a:srgbClr val="00B050"/>
              </a:buClr>
              <a:buFont typeface="+mj-lt"/>
              <a:buAutoNum type="arabicPeriod"/>
            </a:pPr>
            <a:r>
              <a:rPr lang="en-US" sz="1420" dirty="0"/>
              <a:t>https:// – Hypertext Transfer Protocol, Secure</a:t>
            </a:r>
          </a:p>
          <a:p>
            <a:pPr marL="803275" lvl="1" indent="-346075">
              <a:buClr>
                <a:srgbClr val="00B050"/>
              </a:buClr>
              <a:buFont typeface="+mj-lt"/>
              <a:buAutoNum type="arabicPeriod"/>
            </a:pPr>
            <a:r>
              <a:rPr lang="en-US" sz="1420" dirty="0"/>
              <a:t>ftp:// - File Transfer Protocol for FTP site. Allows upload/download of files.</a:t>
            </a:r>
          </a:p>
          <a:p>
            <a:pPr marL="346075" indent="-346075">
              <a:buClr>
                <a:srgbClr val="00B050"/>
              </a:buClr>
              <a:buFont typeface="+mj-lt"/>
              <a:buAutoNum type="arabicPeriod"/>
            </a:pPr>
            <a:r>
              <a:rPr lang="en-US" sz="1420" b="1" dirty="0"/>
              <a:t>Part 2</a:t>
            </a:r>
            <a:r>
              <a:rPr lang="en-US" sz="1420" dirty="0"/>
              <a:t> – www (which part of internet is being addressed)</a:t>
            </a:r>
          </a:p>
          <a:p>
            <a:pPr marL="346075" indent="-346075">
              <a:buClr>
                <a:srgbClr val="00B050"/>
              </a:buClr>
              <a:buFont typeface="+mj-lt"/>
              <a:buAutoNum type="arabicPeriod"/>
            </a:pPr>
            <a:r>
              <a:rPr lang="en-US" sz="1420" b="1" dirty="0"/>
              <a:t>Part 3</a:t>
            </a:r>
            <a:r>
              <a:rPr lang="en-US" sz="1420" dirty="0"/>
              <a:t> – domain name – name of organisation that controls the site that the page is stored on</a:t>
            </a:r>
          </a:p>
          <a:p>
            <a:pPr marL="346075" indent="-346075">
              <a:buClr>
                <a:srgbClr val="00B050"/>
              </a:buClr>
              <a:buFont typeface="+mj-lt"/>
              <a:buAutoNum type="arabicPeriod"/>
            </a:pPr>
            <a:r>
              <a:rPr lang="en-US" sz="1420" b="1" dirty="0"/>
              <a:t>Part 4</a:t>
            </a:r>
            <a:r>
              <a:rPr lang="en-US" sz="1420" dirty="0"/>
              <a:t> – indicates the type of organisation (.co/.</a:t>
            </a:r>
            <a:r>
              <a:rPr lang="en-US" sz="1420" dirty="0" err="1"/>
              <a:t>sch</a:t>
            </a:r>
            <a:r>
              <a:rPr lang="en-US" sz="1420" dirty="0"/>
              <a:t>/.</a:t>
            </a:r>
            <a:r>
              <a:rPr lang="en-US" sz="1420" dirty="0" err="1"/>
              <a:t>gov</a:t>
            </a:r>
            <a:r>
              <a:rPr lang="en-US" sz="1420" dirty="0"/>
              <a:t>/.</a:t>
            </a:r>
            <a:r>
              <a:rPr lang="en-US" sz="1420" dirty="0" err="1"/>
              <a:t>edu</a:t>
            </a:r>
            <a:r>
              <a:rPr lang="en-US" sz="1420" dirty="0"/>
              <a:t>/.org </a:t>
            </a:r>
            <a:r>
              <a:rPr lang="en-US" sz="1420" dirty="0" err="1"/>
              <a:t>etc</a:t>
            </a:r>
            <a:r>
              <a:rPr lang="en-US" sz="1420" dirty="0"/>
              <a:t>)</a:t>
            </a:r>
          </a:p>
          <a:p>
            <a:pPr marL="346075" indent="-346075">
              <a:buClr>
                <a:srgbClr val="00B050"/>
              </a:buClr>
              <a:buFont typeface="+mj-lt"/>
              <a:buAutoNum type="arabicPeriod"/>
            </a:pPr>
            <a:r>
              <a:rPr lang="en-US" sz="1420" b="1" dirty="0"/>
              <a:t>Part 5</a:t>
            </a:r>
            <a:r>
              <a:rPr lang="en-US" sz="1420" dirty="0"/>
              <a:t> – the country in which the site is located</a:t>
            </a:r>
          </a:p>
          <a:p>
            <a:pPr marL="346075" indent="-346075">
              <a:buClr>
                <a:srgbClr val="00B050"/>
              </a:buClr>
              <a:buFont typeface="+mj-lt"/>
              <a:buAutoNum type="arabicPeriod"/>
            </a:pPr>
            <a:r>
              <a:rPr lang="en-US" sz="1420" b="1" dirty="0"/>
              <a:t>Part 6</a:t>
            </a:r>
            <a:r>
              <a:rPr lang="en-US" sz="1420" dirty="0"/>
              <a:t> – sub domain or webpage currently </a:t>
            </a:r>
            <a:r>
              <a:rPr lang="en-US" sz="1420" dirty="0" smtClean="0"/>
              <a:t>viewing</a:t>
            </a:r>
            <a:endParaRPr lang="en-US" sz="1420" dirty="0"/>
          </a:p>
        </p:txBody>
      </p:sp>
      <p:sp>
        <p:nvSpPr>
          <p:cNvPr id="8" name="Title 2"/>
          <p:cNvSpPr>
            <a:spLocks noGrp="1"/>
          </p:cNvSpPr>
          <p:nvPr>
            <p:ph type="title"/>
          </p:nvPr>
        </p:nvSpPr>
        <p:spPr>
          <a:xfrm>
            <a:off x="70266" y="72008"/>
            <a:ext cx="8859452" cy="548680"/>
          </a:xfrm>
        </p:spPr>
        <p:txBody>
          <a:bodyPr>
            <a:noAutofit/>
          </a:bodyPr>
          <a:lstStyle/>
          <a:p>
            <a:r>
              <a:rPr lang="en-US" sz="3200" dirty="0" smtClean="0"/>
              <a:t>P1.1 - Components </a:t>
            </a:r>
            <a:r>
              <a:rPr lang="en-US" sz="3200" dirty="0"/>
              <a:t>of web </a:t>
            </a:r>
            <a:r>
              <a:rPr lang="en-US" sz="3200" dirty="0" smtClean="0"/>
              <a:t>design – Domain Name</a:t>
            </a:r>
            <a:endParaRPr lang="en-GB" sz="3200" dirty="0"/>
          </a:p>
        </p:txBody>
      </p:sp>
      <p:sp>
        <p:nvSpPr>
          <p:cNvPr id="20" name="AutoShape 4"/>
          <p:cNvSpPr>
            <a:spLocks/>
          </p:cNvSpPr>
          <p:nvPr/>
        </p:nvSpPr>
        <p:spPr bwMode="auto">
          <a:xfrm rot="5400000" flipH="1" flipV="1">
            <a:off x="791171" y="3775670"/>
            <a:ext cx="215900" cy="719137"/>
          </a:xfrm>
          <a:prstGeom prst="leftBrace">
            <a:avLst>
              <a:gd name="adj1" fmla="val 27757"/>
              <a:gd name="adj2" fmla="val 50000"/>
            </a:avLst>
          </a:prstGeom>
          <a:noFill/>
          <a:ln w="9525">
            <a:solidFill>
              <a:schemeClr val="tx1"/>
            </a:solidFill>
            <a:round/>
            <a:headEnd/>
            <a:tailEnd/>
          </a:ln>
          <a:effectLst>
            <a:outerShdw blurRad="101600" dist="38100" dir="2700000" sx="103000" sy="103000" algn="tl" rotWithShape="0">
              <a:prstClr val="black">
                <a:alpha val="40000"/>
              </a:prstClr>
            </a:outerShdw>
          </a:effectLst>
        </p:spPr>
        <p:txBody>
          <a:bodyPr vert="eaVert" wrap="none" anchor="ctr"/>
          <a:lstStyle/>
          <a:p>
            <a:pPr algn="ctr"/>
            <a:endParaRPr lang="en-US"/>
          </a:p>
        </p:txBody>
      </p:sp>
      <p:sp>
        <p:nvSpPr>
          <p:cNvPr id="21" name="AutoShape 5"/>
          <p:cNvSpPr>
            <a:spLocks/>
          </p:cNvSpPr>
          <p:nvPr/>
        </p:nvSpPr>
        <p:spPr bwMode="auto">
          <a:xfrm rot="5400000" flipH="1" flipV="1">
            <a:off x="1583333" y="3775670"/>
            <a:ext cx="215900" cy="719138"/>
          </a:xfrm>
          <a:prstGeom prst="leftBrace">
            <a:avLst>
              <a:gd name="adj1" fmla="val 27757"/>
              <a:gd name="adj2" fmla="val 50000"/>
            </a:avLst>
          </a:prstGeom>
          <a:noFill/>
          <a:ln w="9525">
            <a:solidFill>
              <a:schemeClr val="tx1"/>
            </a:solidFill>
            <a:round/>
            <a:headEnd/>
            <a:tailEnd/>
          </a:ln>
          <a:effectLst>
            <a:outerShdw blurRad="101600" dist="38100" dir="2700000" sx="103000" sy="103000" algn="tl" rotWithShape="0">
              <a:prstClr val="black">
                <a:alpha val="40000"/>
              </a:prstClr>
            </a:outerShdw>
          </a:effectLst>
        </p:spPr>
        <p:txBody>
          <a:bodyPr wrap="none" anchor="ctr"/>
          <a:lstStyle/>
          <a:p>
            <a:endParaRPr lang="en-GB"/>
          </a:p>
        </p:txBody>
      </p:sp>
      <p:sp>
        <p:nvSpPr>
          <p:cNvPr id="22" name="AutoShape 6"/>
          <p:cNvSpPr>
            <a:spLocks/>
          </p:cNvSpPr>
          <p:nvPr/>
        </p:nvSpPr>
        <p:spPr bwMode="auto">
          <a:xfrm rot="5400000" flipH="1" flipV="1">
            <a:off x="2735858" y="3415308"/>
            <a:ext cx="215900" cy="1439862"/>
          </a:xfrm>
          <a:prstGeom prst="leftBrace">
            <a:avLst>
              <a:gd name="adj1" fmla="val 80576"/>
              <a:gd name="adj2" fmla="val 50000"/>
            </a:avLst>
          </a:prstGeom>
          <a:noFill/>
          <a:ln w="9525">
            <a:solidFill>
              <a:schemeClr val="tx1"/>
            </a:solidFill>
            <a:round/>
            <a:headEnd/>
            <a:tailEnd/>
          </a:ln>
          <a:effectLst>
            <a:outerShdw blurRad="101600" dist="38100" dir="2700000" sx="103000" sy="103000" algn="tl" rotWithShape="0">
              <a:prstClr val="black">
                <a:alpha val="40000"/>
              </a:prstClr>
            </a:outerShdw>
          </a:effectLst>
        </p:spPr>
        <p:txBody>
          <a:bodyPr wrap="none" anchor="ctr"/>
          <a:lstStyle/>
          <a:p>
            <a:endParaRPr lang="en-GB"/>
          </a:p>
        </p:txBody>
      </p:sp>
      <p:sp>
        <p:nvSpPr>
          <p:cNvPr id="23" name="AutoShape 7"/>
          <p:cNvSpPr>
            <a:spLocks/>
          </p:cNvSpPr>
          <p:nvPr/>
        </p:nvSpPr>
        <p:spPr bwMode="auto">
          <a:xfrm rot="5400000" flipH="1" flipV="1">
            <a:off x="3852019" y="3788941"/>
            <a:ext cx="215900" cy="648146"/>
          </a:xfrm>
          <a:prstGeom prst="leftBrace">
            <a:avLst>
              <a:gd name="adj1" fmla="val 16667"/>
              <a:gd name="adj2" fmla="val 50000"/>
            </a:avLst>
          </a:prstGeom>
          <a:noFill/>
          <a:ln w="9525">
            <a:solidFill>
              <a:schemeClr val="tx1"/>
            </a:solidFill>
            <a:round/>
            <a:headEnd/>
            <a:tailEnd/>
          </a:ln>
          <a:effectLst>
            <a:outerShdw blurRad="101600" dist="38100" dir="2700000" sx="103000" sy="103000" algn="tl" rotWithShape="0">
              <a:prstClr val="black">
                <a:alpha val="40000"/>
              </a:prstClr>
            </a:outerShdw>
          </a:effectLst>
        </p:spPr>
        <p:txBody>
          <a:bodyPr wrap="none" anchor="ctr"/>
          <a:lstStyle/>
          <a:p>
            <a:endParaRPr lang="en-GB"/>
          </a:p>
        </p:txBody>
      </p:sp>
      <p:sp>
        <p:nvSpPr>
          <p:cNvPr id="24" name="AutoShape 8"/>
          <p:cNvSpPr>
            <a:spLocks/>
          </p:cNvSpPr>
          <p:nvPr/>
        </p:nvSpPr>
        <p:spPr bwMode="auto">
          <a:xfrm rot="5400000" flipH="1" flipV="1">
            <a:off x="4644107" y="3717007"/>
            <a:ext cx="215900" cy="792014"/>
          </a:xfrm>
          <a:prstGeom prst="leftBrace">
            <a:avLst>
              <a:gd name="adj1" fmla="val 16667"/>
              <a:gd name="adj2" fmla="val 50000"/>
            </a:avLst>
          </a:prstGeom>
          <a:noFill/>
          <a:ln w="9525">
            <a:solidFill>
              <a:schemeClr val="tx1"/>
            </a:solidFill>
            <a:round/>
            <a:headEnd/>
            <a:tailEnd/>
          </a:ln>
          <a:effectLst>
            <a:outerShdw blurRad="101600" dist="38100" dir="2700000" sx="103000" sy="103000" algn="tl" rotWithShape="0">
              <a:prstClr val="black">
                <a:alpha val="40000"/>
              </a:prstClr>
            </a:outerShdw>
          </a:effectLst>
        </p:spPr>
        <p:txBody>
          <a:bodyPr wrap="none" anchor="ctr"/>
          <a:lstStyle/>
          <a:p>
            <a:endParaRPr lang="en-GB"/>
          </a:p>
        </p:txBody>
      </p:sp>
      <p:sp>
        <p:nvSpPr>
          <p:cNvPr id="26" name="AutoShape 11"/>
          <p:cNvSpPr>
            <a:spLocks/>
          </p:cNvSpPr>
          <p:nvPr/>
        </p:nvSpPr>
        <p:spPr bwMode="auto">
          <a:xfrm rot="5400000" flipH="1" flipV="1">
            <a:off x="5903853" y="3320715"/>
            <a:ext cx="215900" cy="1584598"/>
          </a:xfrm>
          <a:prstGeom prst="leftBrace">
            <a:avLst>
              <a:gd name="adj1" fmla="val 66728"/>
              <a:gd name="adj2" fmla="val 50000"/>
            </a:avLst>
          </a:prstGeom>
          <a:noFill/>
          <a:ln w="9525">
            <a:solidFill>
              <a:schemeClr val="tx1"/>
            </a:solidFill>
            <a:round/>
            <a:headEnd/>
            <a:tailEnd/>
          </a:ln>
          <a:effectLst>
            <a:outerShdw blurRad="101600" dist="38100" dir="2700000" sx="103000" sy="103000" algn="tl" rotWithShape="0">
              <a:prstClr val="black">
                <a:alpha val="40000"/>
              </a:prstClr>
            </a:outerShdw>
          </a:effectLst>
        </p:spPr>
        <p:txBody>
          <a:bodyPr wrap="none" anchor="ctr"/>
          <a:lstStyle/>
          <a:p>
            <a:endParaRPr lang="en-GB"/>
          </a:p>
        </p:txBody>
      </p:sp>
      <p:sp>
        <p:nvSpPr>
          <p:cNvPr id="27" name="Text Box 12"/>
          <p:cNvSpPr txBox="1">
            <a:spLocks noChangeArrowheads="1"/>
          </p:cNvSpPr>
          <p:nvPr/>
        </p:nvSpPr>
        <p:spPr bwMode="auto">
          <a:xfrm>
            <a:off x="539552" y="4244529"/>
            <a:ext cx="792162" cy="336550"/>
          </a:xfrm>
          <a:prstGeom prst="rect">
            <a:avLst/>
          </a:prstGeom>
          <a:noFill/>
          <a:ln w="9525">
            <a:noFill/>
            <a:miter lim="800000"/>
            <a:headEnd/>
            <a:tailEnd/>
          </a:ln>
          <a:effectLst>
            <a:outerShdw blurRad="101600" dist="38100" dir="2700000" sx="103000" sy="103000" algn="tl" rotWithShape="0">
              <a:prstClr val="black">
                <a:alpha val="40000"/>
              </a:prstClr>
            </a:outerShdw>
          </a:effectLst>
        </p:spPr>
        <p:txBody>
          <a:bodyPr>
            <a:spAutoFit/>
          </a:bodyPr>
          <a:lstStyle/>
          <a:p>
            <a:pPr>
              <a:spcBef>
                <a:spcPct val="50000"/>
              </a:spcBef>
            </a:pPr>
            <a:r>
              <a:rPr lang="en-GB" sz="1600"/>
              <a:t>Part 1</a:t>
            </a:r>
          </a:p>
        </p:txBody>
      </p:sp>
      <p:sp>
        <p:nvSpPr>
          <p:cNvPr id="28" name="Text Box 13"/>
          <p:cNvSpPr txBox="1">
            <a:spLocks noChangeArrowheads="1"/>
          </p:cNvSpPr>
          <p:nvPr/>
        </p:nvSpPr>
        <p:spPr bwMode="auto">
          <a:xfrm>
            <a:off x="1258689" y="4244529"/>
            <a:ext cx="792163" cy="336550"/>
          </a:xfrm>
          <a:prstGeom prst="rect">
            <a:avLst/>
          </a:prstGeom>
          <a:noFill/>
          <a:ln w="9525">
            <a:noFill/>
            <a:miter lim="800000"/>
            <a:headEnd/>
            <a:tailEnd/>
          </a:ln>
          <a:effectLst>
            <a:outerShdw blurRad="101600" dist="38100" dir="2700000" sx="103000" sy="103000" algn="tl" rotWithShape="0">
              <a:prstClr val="black">
                <a:alpha val="40000"/>
              </a:prstClr>
            </a:outerShdw>
          </a:effectLst>
        </p:spPr>
        <p:txBody>
          <a:bodyPr>
            <a:spAutoFit/>
          </a:bodyPr>
          <a:lstStyle/>
          <a:p>
            <a:pPr>
              <a:spcBef>
                <a:spcPct val="50000"/>
              </a:spcBef>
            </a:pPr>
            <a:r>
              <a:rPr lang="en-GB" sz="1600"/>
              <a:t>Part 2</a:t>
            </a:r>
          </a:p>
        </p:txBody>
      </p:sp>
      <p:sp>
        <p:nvSpPr>
          <p:cNvPr id="29" name="Text Box 14"/>
          <p:cNvSpPr txBox="1">
            <a:spLocks noChangeArrowheads="1"/>
          </p:cNvSpPr>
          <p:nvPr/>
        </p:nvSpPr>
        <p:spPr bwMode="auto">
          <a:xfrm>
            <a:off x="3563888" y="4220716"/>
            <a:ext cx="792162" cy="336550"/>
          </a:xfrm>
          <a:prstGeom prst="rect">
            <a:avLst/>
          </a:prstGeom>
          <a:noFill/>
          <a:ln w="9525">
            <a:noFill/>
            <a:miter lim="800000"/>
            <a:headEnd/>
            <a:tailEnd/>
          </a:ln>
          <a:effectLst>
            <a:outerShdw blurRad="101600" dist="38100" dir="2700000" sx="103000" sy="103000" algn="tl" rotWithShape="0">
              <a:prstClr val="black">
                <a:alpha val="40000"/>
              </a:prstClr>
            </a:outerShdw>
          </a:effectLst>
        </p:spPr>
        <p:txBody>
          <a:bodyPr>
            <a:spAutoFit/>
          </a:bodyPr>
          <a:lstStyle/>
          <a:p>
            <a:pPr>
              <a:spcBef>
                <a:spcPct val="50000"/>
              </a:spcBef>
            </a:pPr>
            <a:r>
              <a:rPr lang="en-GB" sz="1600" dirty="0"/>
              <a:t>Part 4</a:t>
            </a:r>
          </a:p>
        </p:txBody>
      </p:sp>
      <p:sp>
        <p:nvSpPr>
          <p:cNvPr id="30" name="Text Box 15"/>
          <p:cNvSpPr txBox="1">
            <a:spLocks noChangeArrowheads="1"/>
          </p:cNvSpPr>
          <p:nvPr/>
        </p:nvSpPr>
        <p:spPr bwMode="auto">
          <a:xfrm>
            <a:off x="2411760" y="4244529"/>
            <a:ext cx="792162" cy="336550"/>
          </a:xfrm>
          <a:prstGeom prst="rect">
            <a:avLst/>
          </a:prstGeom>
          <a:noFill/>
          <a:ln w="9525">
            <a:noFill/>
            <a:miter lim="800000"/>
            <a:headEnd/>
            <a:tailEnd/>
          </a:ln>
          <a:effectLst>
            <a:outerShdw blurRad="101600" dist="38100" dir="2700000" sx="103000" sy="103000" algn="tl" rotWithShape="0">
              <a:prstClr val="black">
                <a:alpha val="40000"/>
              </a:prstClr>
            </a:outerShdw>
          </a:effectLst>
        </p:spPr>
        <p:txBody>
          <a:bodyPr>
            <a:spAutoFit/>
          </a:bodyPr>
          <a:lstStyle/>
          <a:p>
            <a:pPr>
              <a:spcBef>
                <a:spcPct val="50000"/>
              </a:spcBef>
            </a:pPr>
            <a:r>
              <a:rPr lang="en-GB" sz="1600" dirty="0"/>
              <a:t>Part 3</a:t>
            </a:r>
          </a:p>
        </p:txBody>
      </p:sp>
      <p:sp>
        <p:nvSpPr>
          <p:cNvPr id="31" name="Text Box 16"/>
          <p:cNvSpPr txBox="1">
            <a:spLocks noChangeArrowheads="1"/>
          </p:cNvSpPr>
          <p:nvPr/>
        </p:nvSpPr>
        <p:spPr bwMode="auto">
          <a:xfrm>
            <a:off x="4427984" y="4220915"/>
            <a:ext cx="792162" cy="336550"/>
          </a:xfrm>
          <a:prstGeom prst="rect">
            <a:avLst/>
          </a:prstGeom>
          <a:noFill/>
          <a:ln w="9525">
            <a:noFill/>
            <a:miter lim="800000"/>
            <a:headEnd/>
            <a:tailEnd/>
          </a:ln>
          <a:effectLst>
            <a:outerShdw blurRad="101600" dist="38100" dir="2700000" sx="103000" sy="103000" algn="tl" rotWithShape="0">
              <a:prstClr val="black">
                <a:alpha val="40000"/>
              </a:prstClr>
            </a:outerShdw>
          </a:effectLst>
        </p:spPr>
        <p:txBody>
          <a:bodyPr>
            <a:spAutoFit/>
          </a:bodyPr>
          <a:lstStyle/>
          <a:p>
            <a:pPr>
              <a:spcBef>
                <a:spcPct val="50000"/>
              </a:spcBef>
            </a:pPr>
            <a:r>
              <a:rPr lang="en-GB" sz="1600" dirty="0"/>
              <a:t>Part 5</a:t>
            </a:r>
          </a:p>
        </p:txBody>
      </p:sp>
      <p:sp>
        <p:nvSpPr>
          <p:cNvPr id="33" name="Text Box 17"/>
          <p:cNvSpPr txBox="1">
            <a:spLocks noChangeArrowheads="1"/>
          </p:cNvSpPr>
          <p:nvPr/>
        </p:nvSpPr>
        <p:spPr bwMode="auto">
          <a:xfrm>
            <a:off x="5651302" y="4220716"/>
            <a:ext cx="792162" cy="336550"/>
          </a:xfrm>
          <a:prstGeom prst="rect">
            <a:avLst/>
          </a:prstGeom>
          <a:noFill/>
          <a:ln w="9525">
            <a:noFill/>
            <a:miter lim="800000"/>
            <a:headEnd/>
            <a:tailEnd/>
          </a:ln>
          <a:effectLst>
            <a:outerShdw blurRad="101600" dist="38100" dir="2700000" sx="103000" sy="103000" algn="tl" rotWithShape="0">
              <a:prstClr val="black">
                <a:alpha val="40000"/>
              </a:prstClr>
            </a:outerShdw>
          </a:effectLst>
        </p:spPr>
        <p:txBody>
          <a:bodyPr>
            <a:spAutoFit/>
          </a:bodyPr>
          <a:lstStyle/>
          <a:p>
            <a:pPr>
              <a:spcBef>
                <a:spcPct val="50000"/>
              </a:spcBef>
            </a:pPr>
            <a:r>
              <a:rPr lang="en-GB" sz="1600"/>
              <a:t>Part 6</a:t>
            </a:r>
          </a:p>
        </p:txBody>
      </p:sp>
    </p:spTree>
    <p:extLst>
      <p:ext uri="{BB962C8B-B14F-4D97-AF65-F5344CB8AC3E}">
        <p14:creationId xmlns:p14="http://schemas.microsoft.com/office/powerpoint/2010/main" val="1405564857"/>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345500478"/>
              </p:ext>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478423"/>
          </a:xfrm>
          <a:prstGeom prst="rect">
            <a:avLst/>
          </a:prstGeom>
        </p:spPr>
        <p:txBody>
          <a:bodyPr wrap="square">
            <a:spAutoFit/>
          </a:bodyPr>
          <a:lstStyle/>
          <a:p>
            <a:pPr>
              <a:buClr>
                <a:srgbClr val="00B050"/>
              </a:buClr>
            </a:pPr>
            <a:r>
              <a:rPr lang="en-US" sz="1400" b="1" dirty="0" smtClean="0"/>
              <a:t>Why they are important</a:t>
            </a:r>
          </a:p>
          <a:p>
            <a:pPr marL="346075" indent="-346075">
              <a:buClr>
                <a:srgbClr val="00B050"/>
              </a:buClr>
              <a:buFont typeface="Wingdings 3" panose="05040102010807070707" pitchFamily="18" charset="2"/>
              <a:buChar char=""/>
            </a:pPr>
            <a:r>
              <a:rPr lang="en-US" sz="1400" b="1" dirty="0" smtClean="0"/>
              <a:t>Business Credibility -</a:t>
            </a:r>
            <a:r>
              <a:rPr lang="en-US" sz="1400" dirty="0" smtClean="0"/>
              <a:t> </a:t>
            </a:r>
            <a:r>
              <a:rPr lang="en-US" sz="1400" dirty="0"/>
              <a:t>Having your own domain name makes your company look professional. If you publish your site through an ISP or a free Web hosting site, you’ll end up with a URL such as www.yourisp.com/-yourbusiness. This generic address does not inspire confidence in a customer like a www.yourcompany.com domain name does. And since many people don’t yet trust the Internet and e-commerce, you’ll want to do what you can to prove that your small business deserves their money. If you’re not willing to pay the money to register an appropriate domain name, why would consumers think you’d put any effort into creating valuable products or services</a:t>
            </a:r>
            <a:r>
              <a:rPr lang="en-US" sz="1400" dirty="0" smtClean="0"/>
              <a:t>?</a:t>
            </a:r>
            <a:endParaRPr lang="en-US" sz="1400" dirty="0"/>
          </a:p>
          <a:p>
            <a:pPr marL="346075" indent="-346075">
              <a:buClr>
                <a:srgbClr val="00B050"/>
              </a:buClr>
              <a:buFont typeface="Wingdings 3" panose="05040102010807070707" pitchFamily="18" charset="2"/>
              <a:buChar char=""/>
            </a:pPr>
            <a:r>
              <a:rPr lang="en-US" sz="1400" b="1" dirty="0" smtClean="0"/>
              <a:t>Adds </a:t>
            </a:r>
            <a:r>
              <a:rPr lang="en-US" sz="1400" b="1" dirty="0"/>
              <a:t>mobility to your Internet </a:t>
            </a:r>
            <a:r>
              <a:rPr lang="en-US" sz="1400" b="1" dirty="0" smtClean="0"/>
              <a:t>presence -</a:t>
            </a:r>
            <a:r>
              <a:rPr lang="en-US" sz="1400" dirty="0" smtClean="0"/>
              <a:t> </a:t>
            </a:r>
            <a:r>
              <a:rPr lang="en-US" sz="1400" dirty="0"/>
              <a:t>Owning your own domain name lets you take that name with you if you transfer Web hosts or switch to your own in-house server. If you don’t own your domain name, you’ll have to take a new URL, which will destroy the branding that you built up with your first address</a:t>
            </a:r>
            <a:r>
              <a:rPr lang="en-US" sz="1400" dirty="0" smtClean="0"/>
              <a:t>.</a:t>
            </a:r>
            <a:endParaRPr lang="en-US" sz="1400" dirty="0"/>
          </a:p>
          <a:p>
            <a:pPr marL="346075" indent="-346075">
              <a:buClr>
                <a:srgbClr val="00B050"/>
              </a:buClr>
              <a:buFont typeface="Wingdings 3" panose="05040102010807070707" pitchFamily="18" charset="2"/>
              <a:buChar char=""/>
            </a:pPr>
            <a:r>
              <a:rPr lang="en-US" sz="1400" b="1" dirty="0" smtClean="0"/>
              <a:t>Attracts business </a:t>
            </a:r>
            <a:r>
              <a:rPr lang="en-US" sz="1400" dirty="0" smtClean="0"/>
              <a:t>- </a:t>
            </a:r>
            <a:r>
              <a:rPr lang="en-US" sz="1400" dirty="0"/>
              <a:t>If you decide to register a domain name that matches the concept of your business (instead of your </a:t>
            </a:r>
            <a:r>
              <a:rPr lang="en-US" sz="1400" dirty="0" smtClean="0"/>
              <a:t/>
            </a:r>
            <a:br>
              <a:rPr lang="en-US" sz="1400" dirty="0" smtClean="0"/>
            </a:br>
            <a:r>
              <a:rPr lang="en-US" sz="1400" dirty="0" smtClean="0"/>
              <a:t>exact </a:t>
            </a:r>
            <a:r>
              <a:rPr lang="en-US" sz="1400" dirty="0"/>
              <a:t>business name), you might draw Web </a:t>
            </a:r>
            <a:r>
              <a:rPr lang="en-US" sz="1400" dirty="0" smtClean="0"/>
              <a:t/>
            </a:r>
            <a:br>
              <a:rPr lang="en-US" sz="1400" dirty="0" smtClean="0"/>
            </a:br>
            <a:r>
              <a:rPr lang="en-US" sz="1400" dirty="0" smtClean="0"/>
              <a:t>surfers </a:t>
            </a:r>
            <a:r>
              <a:rPr lang="en-US" sz="1400" dirty="0"/>
              <a:t>in search of that topic. For instance, a </a:t>
            </a:r>
            <a:r>
              <a:rPr lang="en-US" sz="1400" dirty="0" smtClean="0"/>
              <a:t/>
            </a:r>
            <a:br>
              <a:rPr lang="en-US" sz="1400" dirty="0" smtClean="0"/>
            </a:br>
            <a:r>
              <a:rPr lang="en-US" sz="1400" dirty="0" smtClean="0"/>
              <a:t>hardware </a:t>
            </a:r>
            <a:r>
              <a:rPr lang="en-US" sz="1400" dirty="0"/>
              <a:t>store that registered Hammers.com </a:t>
            </a:r>
            <a:r>
              <a:rPr lang="en-US" sz="1400" dirty="0" smtClean="0"/>
              <a:t/>
            </a:r>
            <a:br>
              <a:rPr lang="en-US" sz="1400" dirty="0" smtClean="0"/>
            </a:br>
            <a:r>
              <a:rPr lang="en-US" sz="1400" dirty="0" smtClean="0"/>
              <a:t>might </a:t>
            </a:r>
            <a:r>
              <a:rPr lang="en-US" sz="1400" dirty="0"/>
              <a:t>get visitors looking for hammers on the </a:t>
            </a:r>
            <a:r>
              <a:rPr lang="en-US" sz="1400" dirty="0" smtClean="0"/>
              <a:t/>
            </a:r>
            <a:br>
              <a:rPr lang="en-US" sz="1400" dirty="0" smtClean="0"/>
            </a:br>
            <a:r>
              <a:rPr lang="en-US" sz="1400" dirty="0" smtClean="0"/>
              <a:t>Internet</a:t>
            </a:r>
            <a:r>
              <a:rPr lang="en-US" sz="1400" dirty="0"/>
              <a:t>. Also, although search engine results </a:t>
            </a:r>
            <a:r>
              <a:rPr lang="en-US" sz="1400" dirty="0" smtClean="0"/>
              <a:t/>
            </a:r>
            <a:br>
              <a:rPr lang="en-US" sz="1400" dirty="0" smtClean="0"/>
            </a:br>
            <a:r>
              <a:rPr lang="en-US" sz="1400" dirty="0" smtClean="0"/>
              <a:t>are </a:t>
            </a:r>
            <a:r>
              <a:rPr lang="en-US" sz="1400" dirty="0"/>
              <a:t>hard to predict, Hammers.com could show </a:t>
            </a:r>
            <a:r>
              <a:rPr lang="en-US" sz="1400" dirty="0" smtClean="0"/>
              <a:t/>
            </a:r>
            <a:br>
              <a:rPr lang="en-US" sz="1400" dirty="0" smtClean="0"/>
            </a:br>
            <a:r>
              <a:rPr lang="en-US" sz="1400" dirty="0" smtClean="0"/>
              <a:t>up </a:t>
            </a:r>
            <a:r>
              <a:rPr lang="en-US" sz="1400" dirty="0"/>
              <a:t>more frequently in search results when </a:t>
            </a:r>
            <a:r>
              <a:rPr lang="en-US" sz="1400" dirty="0" smtClean="0"/>
              <a:t/>
            </a:r>
            <a:br>
              <a:rPr lang="en-US" sz="1400" dirty="0" smtClean="0"/>
            </a:br>
            <a:r>
              <a:rPr lang="en-US" sz="1400" dirty="0" smtClean="0"/>
              <a:t>someone </a:t>
            </a:r>
            <a:r>
              <a:rPr lang="en-US" sz="1400" dirty="0"/>
              <a:t>searches for information about </a:t>
            </a:r>
            <a:r>
              <a:rPr lang="en-US" sz="1400" dirty="0" smtClean="0"/>
              <a:t/>
            </a:r>
            <a:br>
              <a:rPr lang="en-US" sz="1400" dirty="0" smtClean="0"/>
            </a:br>
            <a:r>
              <a:rPr lang="en-US" sz="1400" dirty="0" smtClean="0"/>
              <a:t>hammers.</a:t>
            </a:r>
            <a:endParaRPr lang="en-US" sz="1400" dirty="0"/>
          </a:p>
        </p:txBody>
      </p:sp>
      <p:sp>
        <p:nvSpPr>
          <p:cNvPr id="8" name="Title 2"/>
          <p:cNvSpPr>
            <a:spLocks noGrp="1"/>
          </p:cNvSpPr>
          <p:nvPr>
            <p:ph type="title"/>
          </p:nvPr>
        </p:nvSpPr>
        <p:spPr>
          <a:xfrm>
            <a:off x="70266" y="72008"/>
            <a:ext cx="8859452" cy="548680"/>
          </a:xfrm>
        </p:spPr>
        <p:txBody>
          <a:bodyPr>
            <a:noAutofit/>
          </a:bodyPr>
          <a:lstStyle/>
          <a:p>
            <a:r>
              <a:rPr lang="en-US" sz="3200" dirty="0" smtClean="0"/>
              <a:t>P1.1 - Components </a:t>
            </a:r>
            <a:r>
              <a:rPr lang="en-US" sz="3200" dirty="0"/>
              <a:t>of web </a:t>
            </a:r>
            <a:r>
              <a:rPr lang="en-US" sz="3200" dirty="0" smtClean="0"/>
              <a:t>design – Domain Name</a:t>
            </a:r>
            <a:endParaRPr lang="en-GB" sz="3200" dirty="0"/>
          </a:p>
        </p:txBody>
      </p:sp>
      <p:pic>
        <p:nvPicPr>
          <p:cNvPr id="2" name="Picture 1"/>
          <p:cNvPicPr>
            <a:picLocks noChangeAspect="1"/>
          </p:cNvPicPr>
          <p:nvPr/>
        </p:nvPicPr>
        <p:blipFill rotWithShape="1">
          <a:blip r:embed="rId5"/>
          <a:srcRect l="8855" t="11656" r="43912" b="15548"/>
          <a:stretch/>
        </p:blipFill>
        <p:spPr>
          <a:xfrm>
            <a:off x="4436937" y="4293096"/>
            <a:ext cx="2655343" cy="2300920"/>
          </a:xfrm>
          <a:prstGeom prst="rect">
            <a:avLst/>
          </a:prstGeom>
        </p:spPr>
      </p:pic>
    </p:spTree>
    <p:extLst>
      <p:ext uri="{BB962C8B-B14F-4D97-AF65-F5344CB8AC3E}">
        <p14:creationId xmlns:p14="http://schemas.microsoft.com/office/powerpoint/2010/main" val="2437030737"/>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21.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2.xml><?xml version="1.0" encoding="utf-8"?>
<ds:datastoreItem xmlns:ds="http://schemas.openxmlformats.org/officeDocument/2006/customXml" ds:itemID="{76DD945F-B7B0-4691-A0D0-E2EAD6DA23B3}">
  <ds:schemaRefs>
    <ds:schemaRef ds:uri="http://www.w3.org/XML/1998/namespace"/>
    <ds:schemaRef ds:uri="http://purl.org/dc/terms/"/>
    <ds:schemaRef ds:uri="http://purl.org/dc/elements/1.1/"/>
    <ds:schemaRef ds:uri="http://schemas.microsoft.com/office/2006/documentManagement/types"/>
    <ds:schemaRef ds:uri="http://schemas.microsoft.com/office/2006/metadata/properties"/>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Enderoth</Template>
  <TotalTime>46235</TotalTime>
  <Words>10112</Words>
  <Application>Microsoft Office PowerPoint</Application>
  <PresentationFormat>On-screen Show (4:3)</PresentationFormat>
  <Paragraphs>687</Paragraphs>
  <Slides>40</Slides>
  <Notes>40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40</vt:i4>
      </vt:variant>
    </vt:vector>
  </HeadingPairs>
  <TitlesOfParts>
    <vt:vector size="48" baseType="lpstr">
      <vt:lpstr>Arial</vt:lpstr>
      <vt:lpstr>Calibri</vt:lpstr>
      <vt:lpstr>Lucida Sans Unicode</vt:lpstr>
      <vt:lpstr>Times New Roman</vt:lpstr>
      <vt:lpstr>Verdana</vt:lpstr>
      <vt:lpstr>Wingdings 2</vt:lpstr>
      <vt:lpstr>Wingdings 3</vt:lpstr>
      <vt:lpstr>Enderoth</vt:lpstr>
      <vt:lpstr>PowerPoint Presentation</vt:lpstr>
      <vt:lpstr>Calculating the Points</vt:lpstr>
      <vt:lpstr>Qualification Grade Table - Diploma</vt:lpstr>
      <vt:lpstr>Qualification Grade Table – Foundation Diploma</vt:lpstr>
      <vt:lpstr>Qualification Grade Table – Technical Diploma</vt:lpstr>
      <vt:lpstr>Assessment Criteria</vt:lpstr>
      <vt:lpstr>Assessment Criteria</vt:lpstr>
      <vt:lpstr>P1.1 - Components of web design – Domain Name</vt:lpstr>
      <vt:lpstr>P1.1 - Components of web design – Domain Name</vt:lpstr>
      <vt:lpstr>P1.1 - Components of web design – Domain Name</vt:lpstr>
      <vt:lpstr>P1.2 - Components of web design – Site Map</vt:lpstr>
      <vt:lpstr>P1.2 - Components of web design – Site Map</vt:lpstr>
      <vt:lpstr>P1.2 - Components of web design – Site Map</vt:lpstr>
      <vt:lpstr>P1.2 - Components of web design – Site Map</vt:lpstr>
      <vt:lpstr>P1.3 - Components of web design - Hyperlinks</vt:lpstr>
      <vt:lpstr>P1.4 - Web Design Components - Position, Structure and Purpose of a Navigation Bar</vt:lpstr>
      <vt:lpstr>P1.4 - Web Design Components - Position, Structure and Purpose of a Navigation Bar</vt:lpstr>
      <vt:lpstr>P1.5 - Components of Web Design – Page Design</vt:lpstr>
      <vt:lpstr>PowerPoint Presentation</vt:lpstr>
      <vt:lpstr>P1.6 - Components of Web Design - Designing for different browsers and devices</vt:lpstr>
      <vt:lpstr>P1.6 - Components of Web Design - Designing for different browsers and devices</vt:lpstr>
      <vt:lpstr>P1.6 - Components of Web Design - Designing for different browsers and devices</vt:lpstr>
      <vt:lpstr>P1.6 - Components of Web Design - Designing for different browsers and devices</vt:lpstr>
      <vt:lpstr>P1.7 - Components of Web Design - World Wide Web Consortium</vt:lpstr>
      <vt:lpstr>P1.7 - Components of Web Design - World Wide Web Consortium</vt:lpstr>
      <vt:lpstr>P1.8 - Components of Web Design - Storage of Data </vt:lpstr>
      <vt:lpstr>P1.9 - Components of Web Design - Methods of User Interaction</vt:lpstr>
      <vt:lpstr>P1.9 - Components of Web Design - Methods of User Interaction</vt:lpstr>
      <vt:lpstr>M1.1 – Security Risks – the Need for Security</vt:lpstr>
      <vt:lpstr>M1.1 – Security Risks – the Need for Security</vt:lpstr>
      <vt:lpstr>M1.1 – Security Risks – the Need for Security</vt:lpstr>
      <vt:lpstr>M1.2 – Security Risks - Threats</vt:lpstr>
      <vt:lpstr>M1.2 – Security Risks - Threats</vt:lpstr>
      <vt:lpstr>M1.3 – Security Risks - Prevention</vt:lpstr>
      <vt:lpstr>M1.3 – Security Risks - Prevention</vt:lpstr>
      <vt:lpstr>M1.3 – Security Risks - Prevention</vt:lpstr>
      <vt:lpstr>M1.3 – Security Risks - Prevention</vt:lpstr>
      <vt:lpstr>M1.3 – Security Risks - Prevention</vt:lpstr>
      <vt:lpstr>M1.3 – Security Risks - Prevention</vt:lpstr>
      <vt:lpstr>PowerPoint Presentation</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21.1</dc:title>
  <dc:subject>eBusiness</dc:subject>
  <dc:creator>Enderoth</dc:creator>
  <cp:lastModifiedBy>Stephen Rafferty</cp:lastModifiedBy>
  <cp:revision>1600</cp:revision>
  <cp:lastPrinted>2014-01-22T18:25:48Z</cp:lastPrinted>
  <dcterms:created xsi:type="dcterms:W3CDTF">2008-03-12T11:01:44Z</dcterms:created>
  <dcterms:modified xsi:type="dcterms:W3CDTF">2018-08-10T09:39:06Z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